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theme/theme3.xml" ContentType="application/vnd.openxmlformats-officedocument.theme+xml"/>
  <Override PartName="/ppt/theme/theme2.xml" ContentType="application/vnd.openxmlformats-officedocument.theme+xml"/>
  <Override PartName="/ppt/slides/slide8.xml" ContentType="application/vnd.openxmlformats-officedocument.presentationml.slid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19.xml" ContentType="application/vnd.openxmlformats-officedocument.presentationml.slide+xml"/>
  <Override PartName="/ppt/viewProps.xml" ContentType="application/vnd.openxmlformats-officedocument.presentationml.viewProps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ppt/slideLayouts/slideLayout25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embedTrueTypeFonts="1" saveSubsetFonts="1" strictFirstAndLastChars="0">
  <p:sldMasterIdLst>
    <p:sldMasterId id="2147483648" r:id="rId1"/>
    <p:sldMasterId id="2147483657" r:id="rId2"/>
    <p:sldMasterId id="2147483668" r:id="rId3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x="9144000" cy="6858000" type="screen4x3"/>
  <p:notesSz cx="9144000" cy="6858000"/>
  <p:defaultTextStyle>
    <a:defPPr marR="0" lvl="0" algn="l">
      <a:lnSpc>
        <a:spcPct val="100000"/>
      </a:lnSpc>
      <a:spcBef>
        <a:spcPts val="0"/>
      </a:spcBef>
      <a:spcAft>
        <a:spcPts val="0"/>
      </a:spcAft>
    </a:defPPr>
    <a:lvl1pPr marR="0" lv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1pPr>
    <a:lvl2pPr marR="0" lvl="1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2pPr>
    <a:lvl3pPr marR="0" lvl="2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3pPr>
    <a:lvl4pPr marR="0" lvl="3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4pPr>
    <a:lvl5pPr marR="0" lvl="4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5pPr>
    <a:lvl6pPr marR="0" lvl="5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6pPr>
    <a:lvl7pPr marR="0" lvl="6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7pPr>
    <a:lvl8pPr marR="0" lvl="7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8pPr>
    <a:lvl9pPr marR="0" lvl="8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EB344D84-9AFB-497E-A393-DC336BA19D2E}">
  <a:tblStyle styleId="{EB344D84-9AFB-497E-A393-DC336BA19D2E}" styleName="Medium Style 3 - Accent 3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38100">
              <a:solidFill>
                <a:schemeClr val="dk1"/>
              </a:solidFill>
            </a:ln>
          </a:top>
          <a:bottom>
            <a:ln w="381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  <a:fill>
          <a:solidFill>
            <a:schemeClr val="accent3">
              <a:tint val="2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21" d="100"/>
          <a:sy n="121" d="100"/>
        </p:scale>
        <p:origin x="1314" y="114"/>
      </p:cViewPr>
      <p:guideLst>
        <p:guide pos="3793" orient="horz"/>
        <p:guide pos="34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theme" Target="theme/theme1.xml"/><Relationship Id="rId5" Type="http://schemas.openxmlformats.org/officeDocument/2006/relationships/theme" Target="theme/theme2.xml"/><Relationship Id="rId6" Type="http://schemas.openxmlformats.org/officeDocument/2006/relationships/theme" Target="theme/theme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presProps" Target="presProps.xml" /><Relationship Id="rId27" Type="http://schemas.openxmlformats.org/officeDocument/2006/relationships/tableStyles" Target="tableStyles.xml" /><Relationship Id="rId28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Титульный слайд" preserve="0" showMasterPhAnim="0" type="title" userDrawn="1">
  <p:cSld name="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" name="Google Shape;16;p29"/>
          <p:cNvSpPr txBox="1">
            <a:spLocks noGrp="1"/>
          </p:cNvSpPr>
          <p:nvPr>
            <p:ph type="ctrTitle"/>
          </p:nvPr>
        </p:nvSpPr>
        <p:spPr bwMode="auto">
          <a:xfrm>
            <a:off x="685800" y="1122363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7" name="Google Shape;17;p29"/>
          <p:cNvSpPr txBox="1">
            <a:spLocks noGrp="1"/>
          </p:cNvSpPr>
          <p:nvPr>
            <p:ph type="subTitle" idx="1"/>
          </p:nvPr>
        </p:nvSpPr>
        <p:spPr bwMode="auto"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pPr>
              <a:defRPr/>
            </a:pPr>
            <a:endParaRPr/>
          </a:p>
        </p:txBody>
      </p:sp>
      <p:sp>
        <p:nvSpPr>
          <p:cNvPr id="18" name="Google Shape;18;p29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9" name="Google Shape;19;p29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0" name="Google Shape;20;p29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Заголовок и объект" preserve="0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5" name="Google Shape;25;p26"/>
          <p:cNvSpPr txBox="1"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6" name="Google Shape;26;p26"/>
          <p:cNvSpPr txBox="1">
            <a:spLocks noGrp="1"/>
          </p:cNvSpPr>
          <p:nvPr>
            <p:ph type="body" idx="1"/>
          </p:nvPr>
        </p:nvSpPr>
        <p:spPr bwMode="auto">
          <a:xfrm>
            <a:off x="628650" y="1825624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7" name="Google Shape;27;p26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8" name="Google Shape;28;p26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9" name="Google Shape;29;p26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Сравнение" preserve="0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1" name="Google Shape;31;p27"/>
          <p:cNvSpPr txBox="1">
            <a:spLocks noGrp="1"/>
          </p:cNvSpPr>
          <p:nvPr>
            <p:ph type="title"/>
          </p:nvPr>
        </p:nvSpPr>
        <p:spPr bwMode="auto">
          <a:xfrm>
            <a:off x="629841" y="365125"/>
            <a:ext cx="78867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2" name="Google Shape;32;p27"/>
          <p:cNvSpPr txBox="1">
            <a:spLocks noGrp="1"/>
          </p:cNvSpPr>
          <p:nvPr>
            <p:ph type="body" idx="1"/>
          </p:nvPr>
        </p:nvSpPr>
        <p:spPr bwMode="auto">
          <a:xfrm>
            <a:off x="629842" y="1681163"/>
            <a:ext cx="38682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>
              <a:defRPr/>
            </a:pPr>
            <a:endParaRPr/>
          </a:p>
        </p:txBody>
      </p:sp>
      <p:sp>
        <p:nvSpPr>
          <p:cNvPr id="33" name="Google Shape;33;p27"/>
          <p:cNvSpPr txBox="1">
            <a:spLocks noGrp="1"/>
          </p:cNvSpPr>
          <p:nvPr>
            <p:ph type="body" idx="2"/>
          </p:nvPr>
        </p:nvSpPr>
        <p:spPr bwMode="auto">
          <a:xfrm>
            <a:off x="629842" y="2505074"/>
            <a:ext cx="3868200" cy="36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4" name="Google Shape;34;p27"/>
          <p:cNvSpPr txBox="1">
            <a:spLocks noGrp="1"/>
          </p:cNvSpPr>
          <p:nvPr>
            <p:ph type="body" idx="3"/>
          </p:nvPr>
        </p:nvSpPr>
        <p:spPr bwMode="auto">
          <a:xfrm>
            <a:off x="4629150" y="1681163"/>
            <a:ext cx="38874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>
              <a:defRPr/>
            </a:pPr>
            <a:endParaRPr/>
          </a:p>
        </p:txBody>
      </p:sp>
      <p:sp>
        <p:nvSpPr>
          <p:cNvPr id="35" name="Google Shape;35;p27"/>
          <p:cNvSpPr txBox="1">
            <a:spLocks noGrp="1"/>
          </p:cNvSpPr>
          <p:nvPr>
            <p:ph type="body" idx="4"/>
          </p:nvPr>
        </p:nvSpPr>
        <p:spPr bwMode="auto">
          <a:xfrm>
            <a:off x="4629150" y="2505074"/>
            <a:ext cx="3887400" cy="36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6" name="Google Shape;36;p27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7" name="Google Shape;37;p27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8" name="Google Shape;38;p27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Только заголовок" preserve="0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" name="Google Shape;40;p28"/>
          <p:cNvSpPr txBox="1"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1" name="Google Shape;41;p28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2" name="Google Shape;42;p28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3" name="Google Shape;43;p28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Заголовок раздела" preserve="0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" name="Google Shape;45;p29"/>
          <p:cNvSpPr txBox="1">
            <a:spLocks noGrp="1"/>
          </p:cNvSpPr>
          <p:nvPr>
            <p:ph type="title"/>
          </p:nvPr>
        </p:nvSpPr>
        <p:spPr bwMode="auto">
          <a:xfrm>
            <a:off x="623888" y="1709739"/>
            <a:ext cx="7886700" cy="28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6" name="Google Shape;46;p29"/>
          <p:cNvSpPr txBox="1">
            <a:spLocks noGrp="1"/>
          </p:cNvSpPr>
          <p:nvPr>
            <p:ph type="body" idx="1"/>
          </p:nvPr>
        </p:nvSpPr>
        <p:spPr bwMode="auto">
          <a:xfrm>
            <a:off x="623888" y="4589464"/>
            <a:ext cx="7886700" cy="1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47" name="Google Shape;47;p29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8" name="Google Shape;48;p29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9" name="Google Shape;49;p29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Пустой слайд" preserve="0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" name="Google Shape;51;p30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2" name="Google Shape;52;p30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3" name="Google Shape;53;p30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Объект с подписью" preserve="0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5" name="Google Shape;55;p31"/>
          <p:cNvSpPr txBox="1">
            <a:spLocks noGrp="1"/>
          </p:cNvSpPr>
          <p:nvPr>
            <p:ph type="title"/>
          </p:nvPr>
        </p:nvSpPr>
        <p:spPr bwMode="auto">
          <a:xfrm>
            <a:off x="629841" y="457200"/>
            <a:ext cx="29493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6" name="Google Shape;56;p31"/>
          <p:cNvSpPr txBox="1">
            <a:spLocks noGrp="1"/>
          </p:cNvSpPr>
          <p:nvPr>
            <p:ph type="body" idx="1"/>
          </p:nvPr>
        </p:nvSpPr>
        <p:spPr bwMode="auto">
          <a:xfrm>
            <a:off x="3887391" y="987427"/>
            <a:ext cx="46293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79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pPr>
              <a:defRPr/>
            </a:pPr>
            <a:endParaRPr/>
          </a:p>
        </p:txBody>
      </p:sp>
      <p:sp>
        <p:nvSpPr>
          <p:cNvPr id="57" name="Google Shape;57;p31"/>
          <p:cNvSpPr txBox="1">
            <a:spLocks noGrp="1"/>
          </p:cNvSpPr>
          <p:nvPr>
            <p:ph type="body" idx="2"/>
          </p:nvPr>
        </p:nvSpPr>
        <p:spPr bwMode="auto">
          <a:xfrm>
            <a:off x="629841" y="2057400"/>
            <a:ext cx="29493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pPr>
              <a:defRPr/>
            </a:pPr>
            <a:endParaRPr/>
          </a:p>
        </p:txBody>
      </p:sp>
      <p:sp>
        <p:nvSpPr>
          <p:cNvPr id="58" name="Google Shape;58;p31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9" name="Google Shape;59;p31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0" name="Google Shape;60;p31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Рисунок с подписью" preserve="0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2" name="Google Shape;62;p32"/>
          <p:cNvSpPr txBox="1">
            <a:spLocks noGrp="1"/>
          </p:cNvSpPr>
          <p:nvPr>
            <p:ph type="title"/>
          </p:nvPr>
        </p:nvSpPr>
        <p:spPr bwMode="auto">
          <a:xfrm>
            <a:off x="629841" y="457200"/>
            <a:ext cx="29493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3" name="Google Shape;63;p32"/>
          <p:cNvSpPr>
            <a:spLocks noGrp="1"/>
          </p:cNvSpPr>
          <p:nvPr>
            <p:ph type="pic" idx="2"/>
          </p:nvPr>
        </p:nvSpPr>
        <p:spPr bwMode="auto">
          <a:xfrm>
            <a:off x="3887391" y="987427"/>
            <a:ext cx="4629300" cy="48736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2"/>
          <p:cNvSpPr txBox="1">
            <a:spLocks noGrp="1"/>
          </p:cNvSpPr>
          <p:nvPr>
            <p:ph type="body" idx="1"/>
          </p:nvPr>
        </p:nvSpPr>
        <p:spPr bwMode="auto">
          <a:xfrm>
            <a:off x="629841" y="2057400"/>
            <a:ext cx="29493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pPr>
              <a:defRPr/>
            </a:pPr>
            <a:endParaRPr/>
          </a:p>
        </p:txBody>
      </p:sp>
      <p:sp>
        <p:nvSpPr>
          <p:cNvPr id="65" name="Google Shape;65;p32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6" name="Google Shape;66;p32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7" name="Google Shape;67;p32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Заголовок и вертикальный текст" preserve="0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9" name="Google Shape;69;p33"/>
          <p:cNvSpPr txBox="1"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0" name="Google Shape;70;p33"/>
          <p:cNvSpPr txBox="1">
            <a:spLocks noGrp="1"/>
          </p:cNvSpPr>
          <p:nvPr>
            <p:ph type="body" idx="1"/>
          </p:nvPr>
        </p:nvSpPr>
        <p:spPr bwMode="auto">
          <a:xfrm rot="5400000">
            <a:off x="2396400" y="57877"/>
            <a:ext cx="43512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1" name="Google Shape;71;p33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2" name="Google Shape;72;p33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3" name="Google Shape;73;p33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Вертикальный заголовок и текст" preserve="0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5" name="Google Shape;75;p34"/>
          <p:cNvSpPr txBox="1">
            <a:spLocks noGrp="1"/>
          </p:cNvSpPr>
          <p:nvPr>
            <p:ph type="title"/>
          </p:nvPr>
        </p:nvSpPr>
        <p:spPr bwMode="auto">
          <a:xfrm rot="5400000">
            <a:off x="4623551" y="2285325"/>
            <a:ext cx="58120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6" name="Google Shape;76;p34"/>
          <p:cNvSpPr txBox="1">
            <a:spLocks noGrp="1"/>
          </p:cNvSpPr>
          <p:nvPr>
            <p:ph type="body" idx="1"/>
          </p:nvPr>
        </p:nvSpPr>
        <p:spPr bwMode="auto">
          <a:xfrm rot="5400000">
            <a:off x="622975" y="370724"/>
            <a:ext cx="58120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7" name="Google Shape;77;p34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8" name="Google Shape;78;p34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9" name="Google Shape;79;p34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Два объекта" preserve="0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Google Shape;18;p25"/>
          <p:cNvSpPr txBox="1"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9" name="Google Shape;19;p25"/>
          <p:cNvSpPr txBox="1">
            <a:spLocks noGrp="1"/>
          </p:cNvSpPr>
          <p:nvPr>
            <p:ph type="body" idx="1"/>
          </p:nvPr>
        </p:nvSpPr>
        <p:spPr bwMode="auto">
          <a:xfrm>
            <a:off x="628650" y="1825624"/>
            <a:ext cx="38862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0" name="Google Shape;20;p25"/>
          <p:cNvSpPr txBox="1">
            <a:spLocks noGrp="1"/>
          </p:cNvSpPr>
          <p:nvPr>
            <p:ph type="body" idx="2"/>
          </p:nvPr>
        </p:nvSpPr>
        <p:spPr bwMode="auto">
          <a:xfrm>
            <a:off x="4629150" y="1825624"/>
            <a:ext cx="38862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1" name="Google Shape;21;p25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2" name="Google Shape;22;p25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3" name="Google Shape;23;p25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Заголовок и объект" preserve="0" showMasterPhAnim="0" type="obj" userDrawn="1">
  <p:cSld name="OBJEC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Google Shape;29;p31"/>
          <p:cNvSpPr txBox="1">
            <a:spLocks noGrp="1"/>
          </p:cNvSpPr>
          <p:nvPr>
            <p:ph type="title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0" name="Google Shape;30;p31"/>
          <p:cNvSpPr txBox="1"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1" name="Google Shape;31;p31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2" name="Google Shape;32;p31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3" name="Google Shape;33;p31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Заголовок и объект" preserve="0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5" name="Google Shape;25;p26"/>
          <p:cNvSpPr txBox="1"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6" name="Google Shape;26;p26"/>
          <p:cNvSpPr txBox="1">
            <a:spLocks noGrp="1"/>
          </p:cNvSpPr>
          <p:nvPr>
            <p:ph type="body" idx="1"/>
          </p:nvPr>
        </p:nvSpPr>
        <p:spPr bwMode="auto">
          <a:xfrm>
            <a:off x="628650" y="1825624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7" name="Google Shape;27;p26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8" name="Google Shape;28;p26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9" name="Google Shape;29;p26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Сравнение" preserve="0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1" name="Google Shape;31;p27"/>
          <p:cNvSpPr txBox="1">
            <a:spLocks noGrp="1"/>
          </p:cNvSpPr>
          <p:nvPr>
            <p:ph type="title"/>
          </p:nvPr>
        </p:nvSpPr>
        <p:spPr bwMode="auto">
          <a:xfrm>
            <a:off x="629841" y="365125"/>
            <a:ext cx="78867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2" name="Google Shape;32;p27"/>
          <p:cNvSpPr txBox="1">
            <a:spLocks noGrp="1"/>
          </p:cNvSpPr>
          <p:nvPr>
            <p:ph type="body" idx="1"/>
          </p:nvPr>
        </p:nvSpPr>
        <p:spPr bwMode="auto">
          <a:xfrm>
            <a:off x="629842" y="1681163"/>
            <a:ext cx="38682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>
              <a:defRPr/>
            </a:pPr>
            <a:endParaRPr/>
          </a:p>
        </p:txBody>
      </p:sp>
      <p:sp>
        <p:nvSpPr>
          <p:cNvPr id="33" name="Google Shape;33;p27"/>
          <p:cNvSpPr txBox="1">
            <a:spLocks noGrp="1"/>
          </p:cNvSpPr>
          <p:nvPr>
            <p:ph type="body" idx="2"/>
          </p:nvPr>
        </p:nvSpPr>
        <p:spPr bwMode="auto">
          <a:xfrm>
            <a:off x="629842" y="2505074"/>
            <a:ext cx="3868200" cy="36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4" name="Google Shape;34;p27"/>
          <p:cNvSpPr txBox="1">
            <a:spLocks noGrp="1"/>
          </p:cNvSpPr>
          <p:nvPr>
            <p:ph type="body" idx="3"/>
          </p:nvPr>
        </p:nvSpPr>
        <p:spPr bwMode="auto">
          <a:xfrm>
            <a:off x="4629150" y="1681163"/>
            <a:ext cx="38874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>
              <a:defRPr/>
            </a:pPr>
            <a:endParaRPr/>
          </a:p>
        </p:txBody>
      </p:sp>
      <p:sp>
        <p:nvSpPr>
          <p:cNvPr id="35" name="Google Shape;35;p27"/>
          <p:cNvSpPr txBox="1">
            <a:spLocks noGrp="1"/>
          </p:cNvSpPr>
          <p:nvPr>
            <p:ph type="body" idx="4"/>
          </p:nvPr>
        </p:nvSpPr>
        <p:spPr bwMode="auto">
          <a:xfrm>
            <a:off x="4629150" y="2505074"/>
            <a:ext cx="3887400" cy="36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6" name="Google Shape;36;p27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7" name="Google Shape;37;p27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8" name="Google Shape;38;p27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Заголовок раздела" preserve="0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" name="Google Shape;45;p29"/>
          <p:cNvSpPr txBox="1">
            <a:spLocks noGrp="1"/>
          </p:cNvSpPr>
          <p:nvPr>
            <p:ph type="title"/>
          </p:nvPr>
        </p:nvSpPr>
        <p:spPr bwMode="auto">
          <a:xfrm>
            <a:off x="623888" y="1709739"/>
            <a:ext cx="7886700" cy="28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6" name="Google Shape;46;p29"/>
          <p:cNvSpPr txBox="1">
            <a:spLocks noGrp="1"/>
          </p:cNvSpPr>
          <p:nvPr>
            <p:ph type="body" idx="1"/>
          </p:nvPr>
        </p:nvSpPr>
        <p:spPr bwMode="auto">
          <a:xfrm>
            <a:off x="623888" y="4589464"/>
            <a:ext cx="7886700" cy="1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47" name="Google Shape;47;p29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8" name="Google Shape;48;p29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9" name="Google Shape;49;p29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Пустой слайд" preserve="0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" name="Google Shape;51;p30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2" name="Google Shape;52;p30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3" name="Google Shape;53;p30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Объект с подписью" preserve="0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5" name="Google Shape;55;p31"/>
          <p:cNvSpPr txBox="1">
            <a:spLocks noGrp="1"/>
          </p:cNvSpPr>
          <p:nvPr>
            <p:ph type="title"/>
          </p:nvPr>
        </p:nvSpPr>
        <p:spPr bwMode="auto">
          <a:xfrm>
            <a:off x="629841" y="457200"/>
            <a:ext cx="29493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6" name="Google Shape;56;p31"/>
          <p:cNvSpPr txBox="1">
            <a:spLocks noGrp="1"/>
          </p:cNvSpPr>
          <p:nvPr>
            <p:ph type="body" idx="1"/>
          </p:nvPr>
        </p:nvSpPr>
        <p:spPr bwMode="auto">
          <a:xfrm>
            <a:off x="3887391" y="987427"/>
            <a:ext cx="46293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79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pPr>
              <a:defRPr/>
            </a:pPr>
            <a:endParaRPr/>
          </a:p>
        </p:txBody>
      </p:sp>
      <p:sp>
        <p:nvSpPr>
          <p:cNvPr id="57" name="Google Shape;57;p31"/>
          <p:cNvSpPr txBox="1">
            <a:spLocks noGrp="1"/>
          </p:cNvSpPr>
          <p:nvPr>
            <p:ph type="body" idx="2"/>
          </p:nvPr>
        </p:nvSpPr>
        <p:spPr bwMode="auto">
          <a:xfrm>
            <a:off x="629841" y="2057400"/>
            <a:ext cx="29493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pPr>
              <a:defRPr/>
            </a:pPr>
            <a:endParaRPr/>
          </a:p>
        </p:txBody>
      </p:sp>
      <p:sp>
        <p:nvSpPr>
          <p:cNvPr id="58" name="Google Shape;58;p31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9" name="Google Shape;59;p31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0" name="Google Shape;60;p31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Рисунок с подписью" preserve="0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2" name="Google Shape;62;p32"/>
          <p:cNvSpPr txBox="1">
            <a:spLocks noGrp="1"/>
          </p:cNvSpPr>
          <p:nvPr>
            <p:ph type="title"/>
          </p:nvPr>
        </p:nvSpPr>
        <p:spPr bwMode="auto">
          <a:xfrm>
            <a:off x="629841" y="457200"/>
            <a:ext cx="29493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3" name="Google Shape;63;p32"/>
          <p:cNvSpPr>
            <a:spLocks noGrp="1"/>
          </p:cNvSpPr>
          <p:nvPr>
            <p:ph type="pic" idx="2"/>
          </p:nvPr>
        </p:nvSpPr>
        <p:spPr bwMode="auto">
          <a:xfrm>
            <a:off x="3887391" y="987427"/>
            <a:ext cx="4629300" cy="48736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2"/>
          <p:cNvSpPr txBox="1">
            <a:spLocks noGrp="1"/>
          </p:cNvSpPr>
          <p:nvPr>
            <p:ph type="body" idx="1"/>
          </p:nvPr>
        </p:nvSpPr>
        <p:spPr bwMode="auto">
          <a:xfrm>
            <a:off x="629841" y="2057400"/>
            <a:ext cx="29493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pPr>
              <a:defRPr/>
            </a:pPr>
            <a:endParaRPr/>
          </a:p>
        </p:txBody>
      </p:sp>
      <p:sp>
        <p:nvSpPr>
          <p:cNvPr id="65" name="Google Shape;65;p32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6" name="Google Shape;66;p32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7" name="Google Shape;67;p32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Заголовок и вертикальный текст" preserve="0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9" name="Google Shape;69;p33"/>
          <p:cNvSpPr txBox="1"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0" name="Google Shape;70;p33"/>
          <p:cNvSpPr txBox="1">
            <a:spLocks noGrp="1"/>
          </p:cNvSpPr>
          <p:nvPr>
            <p:ph type="body" idx="1"/>
          </p:nvPr>
        </p:nvSpPr>
        <p:spPr bwMode="auto">
          <a:xfrm rot="5400000">
            <a:off x="2396400" y="57877"/>
            <a:ext cx="43512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1" name="Google Shape;71;p33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2" name="Google Shape;72;p33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3" name="Google Shape;73;p33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Вертикальный заголовок и текст" preserve="0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5" name="Google Shape;75;p34"/>
          <p:cNvSpPr txBox="1">
            <a:spLocks noGrp="1"/>
          </p:cNvSpPr>
          <p:nvPr>
            <p:ph type="title"/>
          </p:nvPr>
        </p:nvSpPr>
        <p:spPr bwMode="auto">
          <a:xfrm rot="5400000">
            <a:off x="4623551" y="2285325"/>
            <a:ext cx="58120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6" name="Google Shape;76;p34"/>
          <p:cNvSpPr txBox="1">
            <a:spLocks noGrp="1"/>
          </p:cNvSpPr>
          <p:nvPr>
            <p:ph type="body" idx="1"/>
          </p:nvPr>
        </p:nvSpPr>
        <p:spPr bwMode="auto">
          <a:xfrm rot="5400000">
            <a:off x="622975" y="370724"/>
            <a:ext cx="58120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7" name="Google Shape;77;p34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8" name="Google Shape;78;p34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9" name="Google Shape;79;p34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Заголовок раздела" preserve="0" showMasterPhAnim="0" type="secHead" userDrawn="1">
  <p:cSld name="SECTION_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4" name="Google Shape;44;p33"/>
          <p:cNvSpPr txBox="1">
            <a:spLocks noGrp="1"/>
          </p:cNvSpPr>
          <p:nvPr>
            <p:ph type="title"/>
          </p:nvPr>
        </p:nvSpPr>
        <p:spPr bwMode="auto"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5" name="Google Shape;45;p33"/>
          <p:cNvSpPr txBox="1">
            <a:spLocks noGrp="1"/>
          </p:cNvSpPr>
          <p:nvPr>
            <p:ph type="body" idx="1"/>
          </p:nvPr>
        </p:nvSpPr>
        <p:spPr bwMode="auto"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46" name="Google Shape;46;p33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7" name="Google Shape;47;p33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8" name="Google Shape;48;p33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Только заголовок" preserve="0" showMasterPhAnim="0" type="titleOnly" userDrawn="1">
  <p:cSld name="TITLE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0" name="Google Shape;50;p34"/>
          <p:cNvSpPr txBox="1">
            <a:spLocks noGrp="1"/>
          </p:cNvSpPr>
          <p:nvPr>
            <p:ph type="title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1" name="Google Shape;51;p34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2" name="Google Shape;52;p34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3" name="Google Shape;53;p34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Пустой слайд" preserve="0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5" name="Google Shape;55;p35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6" name="Google Shape;56;p35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7" name="Google Shape;57;p35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Рисунок с подписью" preserve="0" showMasterPhAnim="0" type="picTx" userDrawn="1">
  <p:cSld name="PICTURE_WITH_CAPTION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6" name="Google Shape;66;p37"/>
          <p:cNvSpPr txBox="1">
            <a:spLocks noGrp="1"/>
          </p:cNvSpPr>
          <p:nvPr>
            <p:ph type="title"/>
          </p:nvPr>
        </p:nvSpPr>
        <p:spPr bwMode="auto"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7" name="Google Shape;67;p37"/>
          <p:cNvSpPr>
            <a:spLocks noGrp="1"/>
          </p:cNvSpPr>
          <p:nvPr>
            <p:ph type="pic" idx="2"/>
          </p:nvPr>
        </p:nvSpPr>
        <p:spPr bwMode="auto"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37"/>
          <p:cNvSpPr txBox="1">
            <a:spLocks noGrp="1"/>
          </p:cNvSpPr>
          <p:nvPr>
            <p:ph type="body" idx="1"/>
          </p:nvPr>
        </p:nvSpPr>
        <p:spPr bwMode="auto"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pPr>
              <a:defRPr/>
            </a:pPr>
            <a:endParaRPr/>
          </a:p>
        </p:txBody>
      </p:sp>
      <p:sp>
        <p:nvSpPr>
          <p:cNvPr id="69" name="Google Shape;69;p37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0" name="Google Shape;70;p37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1" name="Google Shape;71;p37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Заголовок и вертикальный текст" preserve="0" showMasterPhAnim="0" type="vertTx" userDrawn="1">
  <p:cSld name="VERTICAL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3" name="Google Shape;73;p38"/>
          <p:cNvSpPr txBox="1">
            <a:spLocks noGrp="1"/>
          </p:cNvSpPr>
          <p:nvPr>
            <p:ph type="title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4" name="Google Shape;74;p38"/>
          <p:cNvSpPr txBox="1">
            <a:spLocks noGrp="1"/>
          </p:cNvSpPr>
          <p:nvPr>
            <p:ph type="body" idx="1"/>
          </p:nvPr>
        </p:nvSpPr>
        <p:spPr bwMode="auto"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5" name="Google Shape;75;p38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6" name="Google Shape;76;p38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7" name="Google Shape;77;p38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Вертикальный заголовок и текст" preserve="0" showMasterPhAnim="0" type="vertTitleAndTx" userDrawn="1">
  <p:cSld name="VERTICAL_TITLE_AND_VERTICAL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9" name="Google Shape;79;p39"/>
          <p:cNvSpPr txBox="1">
            <a:spLocks noGrp="1"/>
          </p:cNvSpPr>
          <p:nvPr>
            <p:ph type="title"/>
          </p:nvPr>
        </p:nvSpPr>
        <p:spPr bwMode="auto">
          <a:xfrm rot="5400000">
            <a:off x="4623594" y="2285207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0" name="Google Shape;80;p39"/>
          <p:cNvSpPr txBox="1">
            <a:spLocks noGrp="1"/>
          </p:cNvSpPr>
          <p:nvPr>
            <p:ph type="body" idx="1"/>
          </p:nvPr>
        </p:nvSpPr>
        <p:spPr bwMode="auto"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1" name="Google Shape;81;p39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2" name="Google Shape;82;p39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3" name="Google Shape;83;p39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Два объекта" preserve="0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Google Shape;18;p25"/>
          <p:cNvSpPr txBox="1"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9" name="Google Shape;19;p25"/>
          <p:cNvSpPr txBox="1">
            <a:spLocks noGrp="1"/>
          </p:cNvSpPr>
          <p:nvPr>
            <p:ph type="body" idx="1"/>
          </p:nvPr>
        </p:nvSpPr>
        <p:spPr bwMode="auto">
          <a:xfrm>
            <a:off x="628650" y="1825624"/>
            <a:ext cx="38862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0" name="Google Shape;20;p25"/>
          <p:cNvSpPr txBox="1">
            <a:spLocks noGrp="1"/>
          </p:cNvSpPr>
          <p:nvPr>
            <p:ph type="body" idx="2"/>
          </p:nvPr>
        </p:nvSpPr>
        <p:spPr bwMode="auto">
          <a:xfrm>
            <a:off x="4629150" y="1825624"/>
            <a:ext cx="38862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1" name="Google Shape;21;p25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2" name="Google Shape;22;p25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3" name="Google Shape;23;p25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/Relationships>
</file>

<file path=ppt/slideMasters/_rels/slideMaster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slideLayout" Target="../slideLayouts/slideLayout10.xml"/><Relationship Id="rId3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Relationship Id="rId9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8.xml"/><Relationship Id="rId11" Type="http://schemas.openxmlformats.org/officeDocument/2006/relationships/theme" Target="../theme/theme2.xml"/></Relationships>
</file>

<file path=ppt/slideMasters/_rels/slideMaster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l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Google Shape;10;p28"/>
          <p:cNvSpPr txBox="1">
            <a:spLocks noGrp="1"/>
          </p:cNvSpPr>
          <p:nvPr>
            <p:ph type="title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11" name="Google Shape;11;p28"/>
          <p:cNvSpPr txBox="1"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2" name="Google Shape;12;p28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3" name="Google Shape;13;p28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4" name="Google Shape;14;p28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dt="0" ftr="0" hdr="0" sldNum="1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l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Google Shape;6;p23"/>
          <p:cNvSpPr txBox="1"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7" name="Google Shape;7;p23"/>
          <p:cNvSpPr txBox="1">
            <a:spLocks noGrp="1"/>
          </p:cNvSpPr>
          <p:nvPr>
            <p:ph type="body" idx="1"/>
          </p:nvPr>
        </p:nvSpPr>
        <p:spPr bwMode="auto">
          <a:xfrm>
            <a:off x="628650" y="1825624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8" name="Google Shape;8;p23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9" name="Google Shape;9;p23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0" name="Google Shape;10;p23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</p:sldLayoutIdLst>
  <p:hf dt="0" ftr="0" hdr="0" sldNum="1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l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Google Shape;6;p23"/>
          <p:cNvSpPr txBox="1"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7" name="Google Shape;7;p23"/>
          <p:cNvSpPr txBox="1">
            <a:spLocks noGrp="1"/>
          </p:cNvSpPr>
          <p:nvPr>
            <p:ph type="body" idx="1"/>
          </p:nvPr>
        </p:nvSpPr>
        <p:spPr bwMode="auto">
          <a:xfrm>
            <a:off x="628650" y="1825624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8" name="Google Shape;8;p23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9" name="Google Shape;9;p23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1"/>
            <a:ext cx="30861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0" name="Google Shape;10;p23"/>
          <p:cNvSpPr txBox="1">
            <a:spLocks noGrp="1"/>
          </p:cNvSpPr>
          <p:nvPr>
            <p:ph type="sldNum" idx="12"/>
          </p:nvPr>
        </p:nvSpPr>
        <p:spPr bwMode="auto">
          <a:xfrm>
            <a:off x="6457950" y="6356351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</p:sldLayoutIdLst>
  <p:hf dt="0" ftr="0" hdr="0" sldNum="1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7.pn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12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MasterSp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71251125" name="Google Shape;79;p1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4587013" y="7937"/>
            <a:ext cx="4556975" cy="685359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"/>
          <p:cNvSpPr txBox="1">
            <a:spLocks noGrp="1"/>
          </p:cNvSpPr>
          <p:nvPr>
            <p:ph type="ctrTitle"/>
          </p:nvPr>
        </p:nvSpPr>
        <p:spPr bwMode="auto">
          <a:xfrm>
            <a:off x="59089" y="2139816"/>
            <a:ext cx="7838109" cy="184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45699" rIns="91423" bIns="45699" anchor="b" anchorCtr="0">
            <a:noAutofit/>
          </a:bodyPr>
          <a:lstStyle/>
          <a:p>
            <a:pPr lvl="0">
              <a:lnSpc>
                <a:spcPct val="100000"/>
              </a:lnSpc>
              <a:buClr>
                <a:srgbClr val="1F3864"/>
              </a:buClr>
              <a:buSzPts val="2400"/>
              <a:defRPr/>
            </a:pPr>
            <a:r>
              <a:rPr lang="ru-RU" sz="2600" b="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  <a:t>О РЕАЛИЗАЦИИ В ХАНТЫ-МАНСИЙСКОМ </a:t>
            </a:r>
            <a:br>
              <a:rPr lang="ru-RU" sz="2600" b="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</a:br>
            <a:r>
              <a:rPr lang="ru-RU" sz="2600" b="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  <a:t>АВТОНОМНОМ ОКРУГЕ – ЮГРЕ ЗАКОНОДАТЕЛЬСТВА В ОБЛАСТИ ОБРАЩЕНИЯ С ЖИВОТНЫМИ БЕЗ ВЛАДЕЛЬЦЕВ. </a:t>
            </a:r>
            <a:br>
              <a:rPr lang="ru-RU" sz="2600" b="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</a:br>
            <a:r>
              <a:rPr lang="ru-RU" sz="2600" b="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  <a:t>ВОПРОСЫ И ПУТИ ИХ РЕШЕНИЯ   </a:t>
            </a:r>
            <a:endParaRPr sz="2300" b="0">
              <a:solidFill>
                <a:schemeClr val="tx2">
                  <a:lumMod val="25000"/>
                </a:schemeClr>
              </a:solidFill>
              <a:latin typeface="Impact"/>
              <a:ea typeface="Montserrat SemiBold"/>
              <a:cs typeface="Montserrat SemiBold"/>
            </a:endParaRPr>
          </a:p>
        </p:txBody>
      </p:sp>
      <p:sp>
        <p:nvSpPr>
          <p:cNvPr id="92" name="Google Shape;92;p1"/>
          <p:cNvSpPr txBox="1"/>
          <p:nvPr/>
        </p:nvSpPr>
        <p:spPr bwMode="auto">
          <a:xfrm>
            <a:off x="1011900" y="6183154"/>
            <a:ext cx="5702039" cy="504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2400"/>
              <a:buFont typeface="Libre Franklin Medium"/>
              <a:buNone/>
              <a:defRPr/>
            </a:pPr>
            <a:r>
              <a:rPr lang="ru-RU" sz="2300" b="1" i="0" u="none" strike="noStrike" cap="none">
                <a:solidFill>
                  <a:schemeClr val="tx2">
                    <a:lumMod val="25000"/>
                  </a:schemeClr>
                </a:solidFill>
                <a:latin typeface="Impact"/>
                <a:ea typeface="Montserrat Medium"/>
                <a:cs typeface="Montserrat Medium"/>
              </a:rPr>
              <a:t>2023</a:t>
            </a:r>
            <a:endParaRPr sz="2300" b="1" i="0" u="none" strike="noStrike" cap="none">
              <a:solidFill>
                <a:schemeClr val="tx2">
                  <a:lumMod val="25000"/>
                </a:schemeClr>
              </a:solidFill>
              <a:latin typeface="Impact"/>
              <a:ea typeface="Montserrat Medium"/>
              <a:cs typeface="Montserrat Medium"/>
            </a:endParaRPr>
          </a:p>
        </p:txBody>
      </p:sp>
      <p:sp>
        <p:nvSpPr>
          <p:cNvPr id="93" name="Google Shape;93;p1" descr="C:\Users\Trofimov\AppData\Local\Temp\i (2).webp"/>
          <p:cNvSpPr/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94" name="Google Shape;94;p1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539749" y="80165"/>
            <a:ext cx="944300" cy="87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" descr="https://lh6.googleusercontent.com/h9jjJqUlFgOn9vYfw6yVstOhjnfg_RQXEv2TecjjwF_7kFr0H3xpuoHCV64Ubbzg5CVSYtp1EAekXfFmTXAPwgRcwvrbAgLuo7wPF-qIxCSLN2pMmtDbm3lfEXRD_UP7exG3CnqT-pFSjGNKAnM5"/>
          <p:cNvPicPr/>
          <p:nvPr/>
        </p:nvPicPr>
        <p:blipFill>
          <a:blip r:embed="rId4">
            <a:alphaModFix/>
          </a:blip>
          <a:stretch/>
        </p:blipFill>
        <p:spPr bwMode="auto">
          <a:xfrm>
            <a:off x="2102477" y="80165"/>
            <a:ext cx="970962" cy="824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3442524" y="133614"/>
            <a:ext cx="946115" cy="8776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8291" y="-171450"/>
            <a:ext cx="9091246" cy="1424354"/>
          </a:xfrm>
        </p:spPr>
        <p:txBody>
          <a:bodyPr>
            <a:normAutofit/>
          </a:bodyPr>
          <a:lstStyle/>
          <a:p>
            <a:pPr lvl="0" algn="ctr">
              <a:defRPr/>
            </a:pPr>
            <a: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ea typeface="Impact"/>
                <a:cs typeface="Impact"/>
              </a:rPr>
              <a:t>РЕЗУЛЬТАТЫ КОНТРОЛЯ (НАДЗОРА) В ОБЛАСТИ ОБРАЩЕНИЯ</a:t>
            </a:r>
            <a:b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ea typeface="Impact"/>
                <a:cs typeface="Impact"/>
              </a:rPr>
            </a:br>
            <a: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ea typeface="Impact"/>
                <a:cs typeface="Impact"/>
              </a:rPr>
              <a:t>С ЖИВОТНЫМИ И ИСПОЛНЕНИЯ ПОЛНОМОЧИЙ 2022-2023 ГОДЫ </a:t>
            </a:r>
            <a:br>
              <a:rPr lang="ru-RU" sz="1600" b="1">
                <a:solidFill>
                  <a:srgbClr val="5B9BD5">
                    <a:lumMod val="50000"/>
                  </a:srgbClr>
                </a:solidFill>
                <a:latin typeface="Impact"/>
                <a:ea typeface="Impact"/>
                <a:cs typeface="Impact"/>
              </a:rPr>
            </a:br>
            <a:endParaRPr lang="ru-RU" sz="1600">
              <a:latin typeface="Impact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 bwMode="auto"/>
        <p:txBody>
          <a:bodyPr/>
          <a:lstStyle/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xmlns:a="http://schemas.openxmlformats.org/drawingml/2006/main" noGrp="1"/>
          </p:cNvGraphicFramePr>
          <p:nvPr/>
        </p:nvGraphicFramePr>
        <p:xfrm>
          <a:off x="142987" y="974399"/>
          <a:ext cx="8889146" cy="5648958"/>
        </p:xfrm>
        <a:graphic>
          <a:graphicData uri="http://schemas.openxmlformats.org/drawingml/2006/table">
            <a:tbl>
              <a:tblPr firstRow="1" firstCol="1" lastRow="0" lastCol="0" bandRow="1" bandCol="0"/>
              <a:tblGrid>
                <a:gridCol w="356387"/>
                <a:gridCol w="1226799"/>
                <a:gridCol w="846812"/>
                <a:gridCol w="1187240"/>
                <a:gridCol w="826513"/>
                <a:gridCol w="790962"/>
                <a:gridCol w="915385"/>
                <a:gridCol w="959895"/>
                <a:gridCol w="773115"/>
                <a:gridCol w="1006038"/>
              </a:tblGrid>
              <a:tr h="199475">
                <a:tc rowSpan="2"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№п/п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наименование муниципального образования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 gridSpan="4"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 ВЕТСЛУЖБА ЮГРЫ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gridSpan="4"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 ОМСУ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893225"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 Количество выписанных протоколов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699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вынесено постановлений по делу об адм. правонарушении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  <a:p>
                      <a:pPr>
                        <a:defRPr/>
                      </a:pP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36010" marR="36010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на суммы (руб)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поступило в бюджет (руб.) за 6 месяцев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Количество выписанных протоколов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1000" b="0" i="0" u="none" strike="noStrike" cap="none" spc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вынесено постановлений по делу об адм. правонарушении</a:t>
                      </a:r>
                      <a:endParaRPr sz="1000" b="0" i="0" u="none" strike="noStrike" cap="none" spc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на сумму (руб.)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поступило в бюджет (руб.) за 6 месяцев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8753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1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Ханты-Мансийск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14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7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8500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5500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27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23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18000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6000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178753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2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Нягань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22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13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13000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8000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 6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4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4000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4000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178753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3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Радужный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2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1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1000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 1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1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2000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2000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178753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4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Покачи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 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 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178753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5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Лангепас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 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 4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2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3000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500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178753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6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Нижневартовск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25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16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14000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8000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1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1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1000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178753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7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Мегион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 4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4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3000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2000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 23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17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19500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4000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156638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8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Югорск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9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6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6000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6000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 8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8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11500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7000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178753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9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Сургут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62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54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54000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14500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 6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6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6000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2000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178753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10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Нефтеюганск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11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9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10000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3000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 2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2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2000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2000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178753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11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Когалым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1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1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1000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 5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5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5000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178753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12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Пыть-Ях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7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7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7000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2000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178753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13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Урай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15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14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29500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9500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 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297388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14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Ханты-Мансийский район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1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 2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2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2000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2000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178753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15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Октябрьский район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3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2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2000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 32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28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28000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2000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297388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16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Нижневартовский район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2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1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2000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1000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 4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4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3500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288250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17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Нефтеюганский район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 19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19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23000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2000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134734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18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Сургутский район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52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45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46500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26000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35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27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23500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10000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178753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19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Березовский район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2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2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 </a:t>
                      </a:r>
                      <a:r>
                        <a:rPr lang="en-US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2</a:t>
                      </a: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4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23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33000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8000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178753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20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Белоярский район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15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12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8000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11000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 9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8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9000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3000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178753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21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Советский район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24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19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19000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9500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22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22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22300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5000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178753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22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Кондинский район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10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7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7000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5000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13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10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11500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2500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212913"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 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 cap="small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ИТОГО</a:t>
                      </a:r>
                      <a:endParaRPr sz="1000" b="0" cap="small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274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213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215 500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109 000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250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Calibri"/>
                          <a:cs typeface="Times New Roman"/>
                        </a:rPr>
                        <a:t>219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+mn-ea"/>
                          <a:cs typeface="Times New Roman"/>
                        </a:rPr>
                        <a:t>234 800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Calibri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64 000</a:t>
                      </a:r>
                      <a:endParaRPr sz="10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36010" marR="3601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00044546" name="Google Shape;116;p15"/>
          <p:cNvSpPr/>
          <p:nvPr/>
        </p:nvSpPr>
        <p:spPr bwMode="auto">
          <a:xfrm rot="10799989" flipH="1">
            <a:off x="149337" y="789473"/>
            <a:ext cx="8603357" cy="4559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2350"/>
              </a:srgbClr>
            </a:outerShdw>
          </a:effectLst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/>
              <a:buNone/>
              <a:defRPr/>
            </a:pPr>
            <a:endParaRPr>
              <a:solidFill>
                <a:srgbClr val="FFFFFF"/>
              </a:solidFill>
              <a:latin typeface="Montserrat SemiBold"/>
              <a:ea typeface="Montserrat SemiBold"/>
              <a:cs typeface="Montserrat SemiBold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5" name="Google Shape;195;p11"/>
          <p:cNvSpPr txBox="1"/>
          <p:nvPr/>
        </p:nvSpPr>
        <p:spPr bwMode="auto">
          <a:xfrm>
            <a:off x="112139" y="240634"/>
            <a:ext cx="8646853" cy="333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pPr>
            <a:endParaRPr sz="2000" b="1" i="1" u="none" strike="noStrike" cap="none">
              <a:solidFill>
                <a:srgbClr val="44546A"/>
              </a:solidFill>
              <a:latin typeface="Libre Franklin Medium"/>
              <a:ea typeface="Libre Franklin Medium"/>
              <a:cs typeface="Libre Franklin Medium"/>
            </a:endParaRPr>
          </a:p>
        </p:txBody>
      </p:sp>
      <p:sp>
        <p:nvSpPr>
          <p:cNvPr id="26" name="Google Shape;196;p11"/>
          <p:cNvSpPr txBox="1"/>
          <p:nvPr/>
        </p:nvSpPr>
        <p:spPr bwMode="auto">
          <a:xfrm>
            <a:off x="72897" y="105960"/>
            <a:ext cx="9144000" cy="6014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lnSpc>
                <a:spcPct val="90000"/>
              </a:lnSpc>
              <a:defRPr/>
            </a:pPr>
            <a: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  <a:t>РЕЙТИНГ ДЕЯТЕЛЬНОСТИ ОРГАНОВ МЕСТНОГО САМОУПРАВЛЕНИЯ</a:t>
            </a:r>
            <a:endParaRPr sz="2400">
              <a:solidFill>
                <a:schemeClr val="tx2">
                  <a:lumMod val="25000"/>
                </a:schemeClr>
              </a:solidFill>
              <a:latin typeface="Impact"/>
            </a:endParaRPr>
          </a:p>
        </p:txBody>
      </p:sp>
      <p:sp>
        <p:nvSpPr>
          <p:cNvPr id="9" name="Google Shape;266;p13"/>
          <p:cNvSpPr txBox="1"/>
          <p:nvPr/>
        </p:nvSpPr>
        <p:spPr bwMode="auto">
          <a:xfrm>
            <a:off x="193606" y="783298"/>
            <a:ext cx="8502000" cy="4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75" rIns="91400" bIns="45675" anchor="ctr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i="0" u="none" strike="noStrike" cap="none">
              <a:solidFill>
                <a:schemeClr val="accent1">
                  <a:lumMod val="50000"/>
                </a:schemeClr>
              </a:solidFill>
              <a:latin typeface="Impact"/>
              <a:ea typeface="Impact"/>
              <a:cs typeface="Impact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Montserrat Medium"/>
              </a:rPr>
              <a:t>Распоряжение Правительства автономного округа от 15.03.2013 № 92-рп «Об оценке эффективности деятельности органов местного самоуправления городских округов и муниципальных районов</a:t>
            </a:r>
            <a:r>
              <a:rPr lang="ru-RU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»</a:t>
            </a:r>
            <a:endParaRPr/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400" b="0" i="0" u="none" strike="noStrike" cap="none">
              <a:solidFill>
                <a:schemeClr val="accent1">
                  <a:lumMod val="50000"/>
                </a:schemeClr>
              </a:solidFill>
              <a:latin typeface="Impact"/>
            </a:endParaRPr>
          </a:p>
        </p:txBody>
      </p:sp>
      <p:graphicFrame>
        <p:nvGraphicFramePr>
          <p:cNvPr id="285453510" name="Таблица 285453509"/>
          <p:cNvGraphicFramePr>
            <a:graphicFrameLocks xmlns:a="http://schemas.openxmlformats.org/drawingml/2006/main"/>
          </p:cNvGraphicFramePr>
          <p:nvPr/>
        </p:nvGraphicFramePr>
        <p:xfrm>
          <a:off x="193605" y="1341353"/>
          <a:ext cx="8640497" cy="5258782"/>
        </p:xfrm>
        <a:graphic>
          <a:graphicData uri="http://schemas.openxmlformats.org/drawingml/2006/table">
            <a:tbl>
              <a:tblPr firstRow="1" firstCol="1" lastRow="0" lastCol="0" bandRow="1" bandCol="0"/>
              <a:tblGrid>
                <a:gridCol w="540000"/>
                <a:gridCol w="1971263"/>
                <a:gridCol w="1375177"/>
                <a:gridCol w="1445629"/>
                <a:gridCol w="1529435"/>
                <a:gridCol w="1778993"/>
              </a:tblGrid>
              <a:tr h="404829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 cap="none" spc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№ п/п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300" b="0" i="0" u="none" strike="noStrike" cap="none" spc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Муниципальное образование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300" b="0" i="0" u="none" strike="noStrike" cap="none" spc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Итоговый балл 2021 год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300" b="0" i="0" u="none" strike="noStrike" cap="none" spc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Итоговый  балл 2022 год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300" b="0" i="0" u="none" strike="noStrike" cap="none" spc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Итоговый балл за 9 месяцев 2023 года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300" b="0" i="0" u="none" strike="noStrike" cap="none" spc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Оценка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</a:tr>
              <a:tr h="21869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1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 </a:t>
                      </a: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Когалым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4,2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4,7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4,9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хорошо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92D050"/>
                    </a:solidFill>
                  </a:tcPr>
                </a:tc>
              </a:tr>
              <a:tr h="21869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2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 </a:t>
                      </a: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Нижневартовский район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3,5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4,7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4,7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хорошо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92D050"/>
                    </a:solidFill>
                  </a:tcPr>
                </a:tc>
              </a:tr>
              <a:tr h="249548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 </a:t>
                      </a: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Нефтеюганский район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2,6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4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4,6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хорошо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92D050"/>
                    </a:solidFill>
                  </a:tcPr>
                </a:tc>
              </a:tr>
              <a:tr h="21869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4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 </a:t>
                      </a: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Нижневартовск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3,1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3,6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4,1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хорошо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92D050"/>
                    </a:solidFill>
                  </a:tcPr>
                </a:tc>
              </a:tr>
              <a:tr h="231306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5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 </a:t>
                      </a: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Белоярский район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3,8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4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3,7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удовлетворительно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21869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6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 </a:t>
                      </a: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Мегион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1,6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2,7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3,6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удовлетворительно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21869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7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 </a:t>
                      </a: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Нефтеюганск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2,5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4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3,6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удовлетворительно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21869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8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 </a:t>
                      </a: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Березовский район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2,5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3,4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3,4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удовлетворительно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21869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9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 </a:t>
                      </a: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Сургутский район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3,6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3,6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3,4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удовлетворительно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21869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1</a:t>
                      </a: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0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 </a:t>
                      </a: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Октябрьский район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3,1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3,9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,3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удовлетворительно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209995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1</a:t>
                      </a: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1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 </a:t>
                      </a: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Ханты-Мансийский район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4,9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,3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удовлетворительно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21869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12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 </a:t>
                      </a: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Радужный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2,5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4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3,1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удов</a:t>
                      </a: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л</a:t>
                      </a: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етворительно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21869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13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 </a:t>
                      </a: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Кондинский район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3,3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3,4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3,0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удовлетворительно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21869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14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 </a:t>
                      </a: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Ханты-Мансийск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3,3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4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3,0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удовлетворительно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21869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1</a:t>
                      </a: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5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 </a:t>
                      </a: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Югорск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2,8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3,6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3,0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удовлетворительно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21869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16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 </a:t>
                      </a: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Лангепас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2,1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3,7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2,9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неудовлетворительно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21869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17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 </a:t>
                      </a: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Пыть-Ях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2,3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2,7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2,9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неудовлетворительно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21869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1</a:t>
                      </a: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8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 </a:t>
                      </a: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Сургут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3,1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2,9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неудовлетворительно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225677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1</a:t>
                      </a: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9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 </a:t>
                      </a: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Нягань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2,8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2,7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неудовлетворительно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21869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20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3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cs typeface="Times New Roman"/>
                        </a:rPr>
                        <a:t> П</a:t>
                      </a: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окачи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3,1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3,4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2,7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неудовлетворительно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21869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21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Советский район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2,1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3,3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2,4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неудовлетворительно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21869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22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Урай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2,6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3,4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1,7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 i="0" u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Times New Roman"/>
                        </a:rPr>
                        <a:t>неудовлетворительно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Times New Roman"/>
                      </a:endParaRPr>
                    </a:p>
                  </a:txBody>
                  <a:tcPr marL="9524" marR="9524" marT="9524" marB="0" anchor="ctr">
                    <a:lnL w="12699" algn="ctr">
                      <a:solidFill>
                        <a:schemeClr val="bg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bg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bg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bg2">
                          <a:lumMod val="75000"/>
                        </a:schemeClr>
                      </a:solidFill>
                    </a:lnB>
                    <a:solidFill>
                      <a:srgbClr val="F28095"/>
                    </a:solidFill>
                  </a:tcPr>
                </a:tc>
              </a:tr>
            </a:tbl>
          </a:graphicData>
        </a:graphic>
      </p:graphicFrame>
      <p:sp>
        <p:nvSpPr>
          <p:cNvPr id="1705138687" name="Google Shape;116;p15"/>
          <p:cNvSpPr/>
          <p:nvPr/>
        </p:nvSpPr>
        <p:spPr bwMode="auto">
          <a:xfrm rot="10799989" flipH="1">
            <a:off x="193606" y="684565"/>
            <a:ext cx="8603357" cy="4559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2350"/>
              </a:srgbClr>
            </a:outerShdw>
          </a:effectLst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/>
              <a:buNone/>
              <a:defRPr/>
            </a:pPr>
            <a:endParaRPr>
              <a:solidFill>
                <a:srgbClr val="FFFFFF"/>
              </a:solidFill>
              <a:latin typeface="Montserrat SemiBold"/>
              <a:ea typeface="Montserrat SemiBold"/>
              <a:cs typeface="Montserrat SemiBold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239" name="Google Shape;239;p10"/>
          <p:cNvGraphicFramePr>
            <a:graphicFrameLocks xmlns:a="http://schemas.openxmlformats.org/drawingml/2006/main"/>
          </p:cNvGraphicFramePr>
          <p:nvPr/>
        </p:nvGraphicFramePr>
        <p:xfrm>
          <a:off x="193604" y="990812"/>
          <a:ext cx="8131234" cy="4807946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1223500"/>
                <a:gridCol w="1930349"/>
                <a:gridCol w="2064748"/>
                <a:gridCol w="1923780"/>
                <a:gridCol w="1451450"/>
              </a:tblGrid>
              <a:tr h="1866710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Год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Расход субвенций </a:t>
                      </a:r>
                      <a:b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</a:b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из бюджета автономного округа (тыс.руб.)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Иные межбюджетные трансферты из бюджета автономного округа на создание приютов (тыс.руб.)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Расход финансовых средств из бюджетов муниципальных образований (тыс.руб.)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Итого израсходовано финансовых средств (тыс.руб.)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5485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2020 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34 738,9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0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38 775,2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73 514,1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586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2021 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37 541,5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0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49 370,2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86 911,7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946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2022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38 348,2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22 784,6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154 825,1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193 173,3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8598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2023 (факт)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36 337,4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0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107 516,1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143 853,5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6395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2024 (план)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22 923,4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0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0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-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31591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Итого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169 889,4</a:t>
                      </a:r>
                      <a:endParaRPr/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22 784,6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350 486,6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497 452,6</a:t>
                      </a:r>
                      <a:endParaRPr sz="1600" u="none" strike="noStrike" cap="none">
                        <a:solidFill>
                          <a:schemeClr val="accent6">
                            <a:lumMod val="75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40" name="Google Shape;240;p10"/>
          <p:cNvSpPr txBox="1"/>
          <p:nvPr/>
        </p:nvSpPr>
        <p:spPr bwMode="auto">
          <a:xfrm>
            <a:off x="76861" y="111150"/>
            <a:ext cx="9144000" cy="7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lnSpc>
                <a:spcPct val="90000"/>
              </a:lnSpc>
              <a:buClr>
                <a:srgbClr val="1F3864"/>
              </a:buClr>
              <a:buSzPts val="1800"/>
              <a:defRPr/>
            </a:pPr>
            <a: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  <a:t>ФИНАНСИРОВАНИЕ МЕРОПРИЯТИЙ В ОБЛАСТИ ОБРАЩЕНИЯ </a:t>
            </a:r>
            <a:endParaRPr sz="2400" b="0">
              <a:solidFill>
                <a:schemeClr val="tx2">
                  <a:lumMod val="25000"/>
                </a:schemeClr>
              </a:solidFill>
              <a:latin typeface="Impact"/>
              <a:ea typeface="Montserrat SemiBold"/>
              <a:cs typeface="Montserrat SemiBold"/>
            </a:endParaRPr>
          </a:p>
          <a:p>
            <a:pPr lvl="0" algn="ctr">
              <a:lnSpc>
                <a:spcPct val="90000"/>
              </a:lnSpc>
              <a:buClr>
                <a:srgbClr val="1F3864"/>
              </a:buClr>
              <a:buSzPts val="1800"/>
              <a:defRPr/>
            </a:pPr>
            <a: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  <a:t>С ЖИВОТНЫМИ БЕЗ ВЛАДЕЛЬЦЕВ</a:t>
            </a:r>
            <a:endParaRPr sz="2400" b="0">
              <a:solidFill>
                <a:schemeClr val="tx2">
                  <a:lumMod val="25000"/>
                </a:schemeClr>
              </a:solidFill>
              <a:latin typeface="Impact"/>
              <a:ea typeface="Montserrat SemiBold"/>
              <a:cs typeface="Montserrat SemiBold"/>
            </a:endParaRPr>
          </a:p>
        </p:txBody>
      </p:sp>
      <p:sp>
        <p:nvSpPr>
          <p:cNvPr id="11945770" name="Google Shape;116;p15"/>
          <p:cNvSpPr/>
          <p:nvPr/>
        </p:nvSpPr>
        <p:spPr bwMode="auto">
          <a:xfrm rot="10799989" flipH="1">
            <a:off x="193605" y="811649"/>
            <a:ext cx="8603357" cy="4559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2350"/>
              </a:srgbClr>
            </a:outerShdw>
          </a:effectLst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/>
              <a:buNone/>
              <a:defRPr/>
            </a:pPr>
            <a:endParaRPr>
              <a:solidFill>
                <a:srgbClr val="FFFFFF"/>
              </a:solidFill>
              <a:latin typeface="Montserrat SemiBold"/>
              <a:ea typeface="Montserrat SemiBold"/>
              <a:cs typeface="Montserrat SemiBold"/>
            </a:endParaRPr>
          </a:p>
        </p:txBody>
      </p:sp>
      <p:sp>
        <p:nvSpPr>
          <p:cNvPr id="904366160" name=""/>
          <p:cNvSpPr txBox="1"/>
          <p:nvPr/>
        </p:nvSpPr>
        <p:spPr bwMode="auto">
          <a:xfrm flipH="0" flipV="0">
            <a:off x="201062" y="5492227"/>
            <a:ext cx="8604179" cy="4118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0" marR="0" indent="0" algn="ctr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1400" b="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Зона риска </a:t>
            </a:r>
            <a:r>
              <a:rPr sz="1400" b="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неполного освоения </a:t>
            </a:r>
            <a:r>
              <a:rPr sz="1400" b="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средств субвенции </a:t>
            </a:r>
            <a:r>
              <a:rPr lang="ru-RU" sz="1400" b="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в 2023 году </a:t>
            </a:r>
            <a:r>
              <a:rPr lang="ru-RU" sz="1400" b="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(менее 75%):  </a:t>
            </a:r>
            <a:endParaRPr sz="1200" b="0">
              <a:solidFill>
                <a:schemeClr val="accent1">
                  <a:lumMod val="50000"/>
                </a:schemeClr>
              </a:solidFill>
              <a:latin typeface="Impact"/>
              <a:ea typeface="Impact"/>
              <a:cs typeface="Impact"/>
            </a:endParaRPr>
          </a:p>
        </p:txBody>
      </p:sp>
      <p:graphicFrame>
        <p:nvGraphicFramePr>
          <p:cNvPr id="2015958944" name="Google Shape;150;p6"/>
          <p:cNvGraphicFramePr>
            <a:graphicFrameLocks xmlns:a="http://schemas.openxmlformats.org/drawingml/2006/main"/>
          </p:cNvGraphicFramePr>
          <p:nvPr/>
        </p:nvGraphicFramePr>
        <p:xfrm>
          <a:off x="193604" y="5844906"/>
          <a:ext cx="8598419" cy="850765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5256400"/>
                <a:gridCol w="3332493"/>
              </a:tblGrid>
              <a:tr h="206160">
                <a:tc>
                  <a:txBody>
                    <a:bodyPr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Ханты-Мансийск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4" marR="68574" marT="0" marB="0" anchor="ctr">
                    <a:lnL w="9524" algn="ctr">
                      <a:solidFill>
                        <a:srgbClr val="1F3864"/>
                      </a:solidFill>
                    </a:lnL>
                    <a:lnR w="9524" algn="ctr">
                      <a:solidFill>
                        <a:srgbClr val="1F3864"/>
                      </a:solidFill>
                    </a:lnR>
                    <a:lnT w="9524" algn="ctr">
                      <a:solidFill>
                        <a:srgbClr val="1F3864"/>
                      </a:solidFill>
                    </a:lnT>
                    <a:lnB w="9524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0 %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4" marR="68574" marT="0" marB="0" anchor="ctr">
                    <a:lnL w="9524" algn="ctr">
                      <a:solidFill>
                        <a:srgbClr val="1F3864"/>
                      </a:solidFill>
                    </a:lnL>
                    <a:lnR w="9524" algn="ctr">
                      <a:solidFill>
                        <a:srgbClr val="1F3864"/>
                      </a:solidFill>
                    </a:lnR>
                    <a:lnT w="9524" algn="ctr">
                      <a:solidFill>
                        <a:srgbClr val="1F3864"/>
                      </a:solidFill>
                    </a:lnT>
                    <a:lnB w="9524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06160">
                <a:tc>
                  <a:txBody>
                    <a:bodyPr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Лангепас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4" marR="68574" marT="0" marB="0" anchor="ctr">
                    <a:lnL w="9524" algn="ctr">
                      <a:solidFill>
                        <a:srgbClr val="1F3864"/>
                      </a:solidFill>
                    </a:lnL>
                    <a:lnR w="9524" algn="ctr">
                      <a:solidFill>
                        <a:srgbClr val="1F3864"/>
                      </a:solidFill>
                    </a:lnR>
                    <a:lnT w="9524" algn="ctr">
                      <a:solidFill>
                        <a:srgbClr val="1F3864"/>
                      </a:solidFill>
                    </a:lnT>
                    <a:lnB w="9524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49 %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4" marR="68574" marT="0" marB="0" anchor="ctr">
                    <a:lnL w="9524" algn="ctr">
                      <a:solidFill>
                        <a:srgbClr val="1F3864"/>
                      </a:solidFill>
                    </a:lnL>
                    <a:lnR w="9524" algn="ctr">
                      <a:solidFill>
                        <a:srgbClr val="1F3864"/>
                      </a:solidFill>
                    </a:lnR>
                    <a:lnT w="9524" algn="ctr">
                      <a:solidFill>
                        <a:srgbClr val="1F3864"/>
                      </a:solidFill>
                    </a:lnT>
                    <a:lnB w="9524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06160">
                <a:tc>
                  <a:txBody>
                    <a:bodyPr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Югорск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4" marR="68574" marT="0" marB="0" anchor="ctr">
                    <a:lnL w="9524" algn="ctr">
                      <a:solidFill>
                        <a:srgbClr val="1F3864"/>
                      </a:solidFill>
                    </a:lnL>
                    <a:lnR w="9524" algn="ctr">
                      <a:solidFill>
                        <a:srgbClr val="1F3864"/>
                      </a:solidFill>
                    </a:lnR>
                    <a:lnT w="9524" algn="ctr">
                      <a:solidFill>
                        <a:srgbClr val="1F3864"/>
                      </a:solidFill>
                    </a:lnT>
                    <a:lnB w="9524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57 %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4" marR="68574" marT="0" marB="0" anchor="ctr">
                    <a:lnL w="9524" algn="ctr">
                      <a:solidFill>
                        <a:srgbClr val="1F3864"/>
                      </a:solidFill>
                    </a:lnL>
                    <a:lnR w="9524" algn="ctr">
                      <a:solidFill>
                        <a:srgbClr val="1F3864"/>
                      </a:solidFill>
                    </a:lnR>
                    <a:lnT w="9524" algn="ctr">
                      <a:solidFill>
                        <a:srgbClr val="1F3864"/>
                      </a:solidFill>
                    </a:lnT>
                    <a:lnB w="9524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06160">
                <a:tc>
                  <a:txBody>
                    <a:bodyPr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Урай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4" marR="68574" marT="0" marB="0" anchor="ctr">
                    <a:lnL w="9524" algn="ctr">
                      <a:solidFill>
                        <a:srgbClr val="1F3864"/>
                      </a:solidFill>
                    </a:lnL>
                    <a:lnR w="9524" algn="ctr">
                      <a:solidFill>
                        <a:srgbClr val="1F3864"/>
                      </a:solidFill>
                    </a:lnR>
                    <a:lnT w="9524" algn="ctr">
                      <a:solidFill>
                        <a:srgbClr val="1F3864"/>
                      </a:solidFill>
                    </a:lnT>
                    <a:lnB w="9524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68 %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4" marR="68574" marT="0" marB="0" anchor="ctr">
                    <a:lnL w="9524" algn="ctr">
                      <a:solidFill>
                        <a:srgbClr val="1F3864"/>
                      </a:solidFill>
                    </a:lnL>
                    <a:lnR w="9524" algn="ctr">
                      <a:solidFill>
                        <a:srgbClr val="1F3864"/>
                      </a:solidFill>
                    </a:lnR>
                    <a:lnT w="9524" algn="ctr">
                      <a:solidFill>
                        <a:srgbClr val="1F3864"/>
                      </a:solidFill>
                    </a:lnT>
                    <a:lnB w="9524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64" name="Google Shape;464;p25"/>
          <p:cNvSpPr txBox="1"/>
          <p:nvPr/>
        </p:nvSpPr>
        <p:spPr bwMode="auto">
          <a:xfrm>
            <a:off x="125948" y="147744"/>
            <a:ext cx="8417754" cy="130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pPr>
            <a:endParaRPr sz="2000" b="1" i="1">
              <a:solidFill>
                <a:srgbClr val="44546A"/>
              </a:solidFill>
              <a:latin typeface="Libre Franklin Medium"/>
              <a:ea typeface="Libre Franklin Medium"/>
              <a:cs typeface="Libre Franklin Medium"/>
            </a:endParaRPr>
          </a:p>
        </p:txBody>
      </p:sp>
      <p:sp>
        <p:nvSpPr>
          <p:cNvPr id="465" name="Google Shape;465;p25"/>
          <p:cNvSpPr txBox="1"/>
          <p:nvPr/>
        </p:nvSpPr>
        <p:spPr bwMode="auto">
          <a:xfrm>
            <a:off x="3098801" y="818710"/>
            <a:ext cx="5308898" cy="46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pPr>
            <a:endParaRPr sz="1800">
              <a:solidFill>
                <a:srgbClr val="7F7F7F"/>
              </a:solidFill>
              <a:latin typeface="Libre Franklin Medium"/>
              <a:ea typeface="Libre Franklin Medium"/>
              <a:cs typeface="Libre Franklin Medium"/>
            </a:endParaRPr>
          </a:p>
        </p:txBody>
      </p:sp>
      <p:sp>
        <p:nvSpPr>
          <p:cNvPr id="466" name="Google Shape;466;p25"/>
          <p:cNvSpPr/>
          <p:nvPr/>
        </p:nvSpPr>
        <p:spPr bwMode="auto">
          <a:xfrm>
            <a:off x="193605" y="212843"/>
            <a:ext cx="8929979" cy="420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  <a:t>ИНИЦИАТИВНОЕ БЮДЖЕТИРОВАНИЕ И ГРАНТОВАЯ ПОДДЕРЖКА</a:t>
            </a:r>
            <a:endParaRPr sz="2400" b="0">
              <a:solidFill>
                <a:schemeClr val="tx2">
                  <a:lumMod val="25000"/>
                </a:schemeClr>
              </a:solidFill>
              <a:latin typeface="Impact"/>
              <a:ea typeface="Montserrat SemiBold"/>
              <a:cs typeface="Montserrat SemiBold"/>
            </a:endParaRPr>
          </a:p>
        </p:txBody>
      </p:sp>
      <p:graphicFrame>
        <p:nvGraphicFramePr>
          <p:cNvPr id="2" name="Таблица 1"/>
          <p:cNvGraphicFramePr>
            <a:graphicFrameLocks xmlns:a="http://schemas.openxmlformats.org/drawingml/2006/main" noGrp="1"/>
          </p:cNvGraphicFramePr>
          <p:nvPr/>
        </p:nvGraphicFramePr>
        <p:xfrm>
          <a:off x="372449" y="818709"/>
          <a:ext cx="8467721" cy="5977623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798325"/>
                <a:gridCol w="1153137"/>
                <a:gridCol w="2661086"/>
                <a:gridCol w="798325"/>
                <a:gridCol w="3056848"/>
              </a:tblGrid>
              <a:tr h="889556">
                <a:tc>
                  <a:txBody>
                    <a:bodyPr/>
                    <a:p>
                      <a:pPr algn="ctr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Год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Субсидии  на реализацию МО инициативных проектов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  <a:p>
                      <a:pPr algn="ctr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(тыс. руб.)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Результат 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Гранты для СОНКО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  <a:p>
                      <a:pPr algn="ctr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(тыс.руб)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Результат 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668597">
                <a:tc>
                  <a:txBody>
                    <a:bodyPr/>
                    <a:p>
                      <a:pPr algn="ctr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2021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209 951,0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just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1. г. Мегион «Создание объекта, предназначенного для содержания животных» – 6 236,9 тыс. руб.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  <a:p>
                      <a:pPr algn="just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2. г. Нягань «Обустройство приюта для животных без владельцев» – 6 273,8 тыс. руб.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  <a:p>
                      <a:pPr algn="just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3.г. Урай «Создание условий для работы в городе Урай городских центров временного содержания бездомных собак и кошек» – 1 390,5 тыс. руб.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152 032,9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just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1.  г. Советский, СОНКО «Друзья животных» на проект - «Бездомные животные и общество - пути безопасного сосуществования в городе Советский» – 500,0 тыс. руб.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  <a:p>
                      <a:pPr algn="just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2. Кондинский район, СОНКО «Приют для бездомных животных Конды «Дорога к дому» – 2 999,9 тыс. руб.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  <a:p>
                      <a:pPr algn="just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3. Березовский район СОНКО «Добродея» на проект «Лапа на счастье» – 390,9 тыс. руб.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508713">
                <a:tc>
                  <a:txBody>
                    <a:bodyPr/>
                    <a:p>
                      <a:pPr algn="ctr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2022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218 162,8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just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1. г. Урай «Обустройство спортивно-дрессировочной площадки для животных в районе ДС «Звезды Югры» – 256,8 тыс. руб.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205 461,9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just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1. Кондинский район, СОНКО «Центр помощи животным Конды «Дорога к дому» на проект: «Бесплатная стерилизация домашних животных проживающих у людей с низким уровнем доходов» – 3 000,0 тыс. руб.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  <a:p>
                      <a:pPr algn="just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2. Октябрьский район, СОНКО «Зимнее Алешкино» на проект: «Уроки добра на базе передержки для бездомных животных «Лохматый дом» – 999,0 тыс. руб.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88946">
                <a:tc>
                  <a:txBody>
                    <a:bodyPr/>
                    <a:p>
                      <a:pPr algn="ctr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1 полуго-дие 2023 года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224 975,7 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just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1. г. Сургут «Благоустройство приюта для животных без владельцев (приобретение вольеров)» – 4 889,2 тыс. руб.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algn="just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2. Березовский район «Площадка для выгула собак в пгт. Березово» – 5 103,9 тыс. руб.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95 945,3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just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1. Нефтеюганский район, СОНКО «Центр помощи бездомным животным «Хвостики» на проект: «Крематор» – 635,4 тыс. руб.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  <a:p>
                      <a:pPr algn="just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2. г. Нефтеюганск, СОНКО «Право на жизнь» на проект: «Обустройство участка для пушистых» - </a:t>
                      </a:r>
                      <a:b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</a:b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1 475,7 тыс. руб.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26303">
                <a:tc>
                  <a:txBody>
                    <a:bodyPr/>
                    <a:p>
                      <a:pPr algn="ctr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2024 (план)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225 000,0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-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226 300 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Font typeface="Arial"/>
                        <a:buNone/>
                        <a:defRPr/>
                      </a:pPr>
                      <a:r>
                        <a:rPr lang="ru-RU" sz="11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</a:rPr>
                        <a:t>-</a:t>
                      </a:r>
                      <a:endParaRPr sz="11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</a:endParaRPr>
                    </a:p>
                  </a:txBody>
                  <a:tcPr marL="84825" marR="84825" marT="31810" marB="3181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83662831" name="Google Shape;116;p15"/>
          <p:cNvSpPr/>
          <p:nvPr/>
        </p:nvSpPr>
        <p:spPr bwMode="auto">
          <a:xfrm rot="10799989" flipH="1">
            <a:off x="193605" y="684565"/>
            <a:ext cx="8603357" cy="4559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2350"/>
              </a:srgbClr>
            </a:outerShdw>
          </a:effectLst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/>
              <a:buNone/>
              <a:defRPr/>
            </a:pPr>
            <a:endParaRPr>
              <a:solidFill>
                <a:srgbClr val="FFFFFF"/>
              </a:solidFill>
              <a:latin typeface="Montserrat SemiBold"/>
              <a:ea typeface="Montserrat SemiBold"/>
              <a:cs typeface="Montserrat SemiBold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 bwMode="auto"/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  <p:graphicFrame>
        <p:nvGraphicFramePr>
          <p:cNvPr id="5" name="Google Shape;322;g2831436ccf5_0_171"/>
          <p:cNvGraphicFramePr>
            <a:graphicFrameLocks xmlns:a="http://schemas.openxmlformats.org/drawingml/2006/main"/>
          </p:cNvGraphicFramePr>
          <p:nvPr/>
        </p:nvGraphicFramePr>
        <p:xfrm>
          <a:off x="198915" y="1161174"/>
          <a:ext cx="8501750" cy="5195176"/>
        </p:xfrm>
        <a:graphic>
          <a:graphicData uri="http://schemas.openxmlformats.org/drawingml/2006/table">
            <a:tbl>
              <a:tblPr firstRow="1" firstCol="1" lastRow="0" lastCol="0" bandRow="1" bandCol="0"/>
              <a:tblGrid>
                <a:gridCol w="383075"/>
                <a:gridCol w="2890500"/>
                <a:gridCol w="785475"/>
                <a:gridCol w="1072125"/>
                <a:gridCol w="3370575"/>
              </a:tblGrid>
              <a:tr h="393803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b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№</a:t>
                      </a:r>
                      <a:endParaRPr sz="1400" b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b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М</a:t>
                      </a:r>
                      <a:r>
                        <a:rPr lang="ru-RU" sz="14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ероприятия</a:t>
                      </a:r>
                      <a:endParaRPr sz="1400" b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b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Ед. изм.</a:t>
                      </a:r>
                      <a:endParaRPr sz="1400" b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b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Количество</a:t>
                      </a:r>
                      <a:endParaRPr sz="1400" b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b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Эффективность </a:t>
                      </a:r>
                      <a:endParaRPr sz="1400" b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19054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b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1.</a:t>
                      </a:r>
                      <a:endParaRPr sz="1400" b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Передано животных из приютов новым владельцам</a:t>
                      </a:r>
                      <a:endParaRPr sz="14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голов</a:t>
                      </a:r>
                      <a:endParaRPr sz="14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b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770</a:t>
                      </a:r>
                      <a:endParaRPr sz="1400" b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Экономия ежегодно бюджетных средств на содержание животных в приютах 15 176,7 тыс. руб., освобождение 770 мест в приютах</a:t>
                      </a:r>
                      <a:endParaRPr sz="14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19054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b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2.</a:t>
                      </a:r>
                      <a:endParaRPr sz="1400" b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Собрано кормов для животных в приютах</a:t>
                      </a:r>
                      <a:endParaRPr sz="14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кг</a:t>
                      </a:r>
                      <a:endParaRPr sz="14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b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49 303</a:t>
                      </a:r>
                      <a:endParaRPr sz="1400" b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Экономия бюджетных средств на приобретение кормов для животных в приютах в сумме 17 625,9 тыс. рублей</a:t>
                      </a:r>
                      <a:endParaRPr sz="14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36816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b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3.</a:t>
                      </a:r>
                      <a:endParaRPr sz="1400" b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Проведено «Уроков добра»</a:t>
                      </a:r>
                      <a:endParaRPr sz="14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14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Охват учащихся и дошкольников</a:t>
                      </a:r>
                      <a:endParaRPr sz="14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ед.</a:t>
                      </a:r>
                      <a:endParaRPr sz="14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14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чел.</a:t>
                      </a:r>
                      <a:endParaRPr sz="14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b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27 674</a:t>
                      </a:r>
                      <a:endParaRPr sz="1400" b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1400" b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b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667 024</a:t>
                      </a:r>
                      <a:endParaRPr sz="1400" b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Повышение уровня культуры обращения</a:t>
                      </a:r>
                      <a:endParaRPr sz="140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с животными, ответственного и гуманного отношения к животным</a:t>
                      </a:r>
                      <a:endParaRPr sz="14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000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06002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b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4.</a:t>
                      </a:r>
                      <a:endParaRPr sz="1400" b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Чипировано владельческих животных</a:t>
                      </a:r>
                      <a:endParaRPr sz="14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голов</a:t>
                      </a:r>
                      <a:endParaRPr sz="14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b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3 062</a:t>
                      </a:r>
                      <a:endParaRPr sz="1400" b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Достижение показателя Концепции по учету домашних животных</a:t>
                      </a:r>
                      <a:endParaRPr sz="14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06002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b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5.</a:t>
                      </a:r>
                      <a:endParaRPr sz="1400" b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Вакцинировано владельческих домашних животных против бешенства</a:t>
                      </a:r>
                      <a:endParaRPr sz="14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голов</a:t>
                      </a:r>
                      <a:endParaRPr sz="14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b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3 984</a:t>
                      </a:r>
                      <a:endParaRPr sz="1400" b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Обеспечение эпизоотического благополучия территории автономного округа</a:t>
                      </a:r>
                      <a:endParaRPr sz="14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90072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b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6.</a:t>
                      </a:r>
                      <a:endParaRPr sz="1400" b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Стерилизовано владельческих собак</a:t>
                      </a:r>
                      <a:endParaRPr sz="14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голов</a:t>
                      </a:r>
                      <a:endParaRPr sz="14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b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639 </a:t>
                      </a:r>
                      <a:endParaRPr sz="1400" b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b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(414 самок,</a:t>
                      </a:r>
                      <a:endParaRPr sz="1400" b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b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 225 </a:t>
                      </a:r>
                      <a:r>
                        <a:rPr lang="ru-RU" sz="14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с</a:t>
                      </a:r>
                      <a:r>
                        <a:rPr lang="ru-RU" sz="1400" b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амцов)</a:t>
                      </a:r>
                      <a:endParaRPr sz="1400" b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Предотвращено появление ежегодно нежелательного потомства в количестве</a:t>
                      </a:r>
                      <a:endParaRPr sz="140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4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Montserrat Medium"/>
                        </a:rPr>
                        <a:t>2070 щенков (414 самок Х 5 щенков) </a:t>
                      </a:r>
                      <a:endParaRPr sz="14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Montserrat Medium"/>
                      </a:endParaRPr>
                    </a:p>
                  </a:txBody>
                  <a:tcPr marL="91450" marR="91450" marT="34300" marB="34300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150242" y="184002"/>
            <a:ext cx="8599095" cy="750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buClr>
                <a:srgbClr val="44546A"/>
              </a:buClr>
              <a:buSzPts val="2000"/>
              <a:defRPr/>
            </a:pPr>
            <a: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ea typeface="Impact"/>
                <a:cs typeface="Montserrat SemiBold"/>
              </a:rPr>
              <a:t>ИТОГИ РЕАЛИЗАЦИИ ЗООЗАЩИТНЫХ АКЦИЙ </a:t>
            </a:r>
            <a:endParaRPr sz="2400" b="0">
              <a:solidFill>
                <a:schemeClr val="tx2">
                  <a:lumMod val="25000"/>
                </a:schemeClr>
              </a:solidFill>
              <a:latin typeface="Impact"/>
            </a:endParaRPr>
          </a:p>
          <a:p>
            <a:pPr lvl="0" algn="ctr">
              <a:lnSpc>
                <a:spcPct val="90000"/>
              </a:lnSpc>
              <a:buClr>
                <a:srgbClr val="44546A"/>
              </a:buClr>
              <a:buSzPts val="2000"/>
              <a:defRPr/>
            </a:pPr>
            <a: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ea typeface="Impact"/>
                <a:cs typeface="Montserrat SemiBold"/>
              </a:rPr>
              <a:t>В 2022 ГОДУ И 9 МЕСЯЦЕВ 2023 ГОДА</a:t>
            </a:r>
            <a:endParaRPr sz="2400" b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36386113" name="Google Shape;116;p15"/>
          <p:cNvSpPr/>
          <p:nvPr/>
        </p:nvSpPr>
        <p:spPr bwMode="auto">
          <a:xfrm rot="10799989" flipH="1">
            <a:off x="145980" y="934170"/>
            <a:ext cx="8603357" cy="4559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2350"/>
              </a:srgbClr>
            </a:outerShdw>
          </a:effectLst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/>
              <a:buNone/>
              <a:defRPr/>
            </a:pPr>
            <a:endParaRPr>
              <a:solidFill>
                <a:srgbClr val="FFFFFF"/>
              </a:solidFill>
              <a:latin typeface="Montserrat SemiBold"/>
              <a:ea typeface="Montserrat SemiBold"/>
              <a:cs typeface="Montserrat SemiBold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" name="Google Shape;238;p10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5853186" y="902850"/>
            <a:ext cx="3266927" cy="594034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 bwMode="auto"/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  <p:sp>
        <p:nvSpPr>
          <p:cNvPr id="6" name="Google Shape;197;p11"/>
          <p:cNvSpPr/>
          <p:nvPr/>
        </p:nvSpPr>
        <p:spPr bwMode="auto">
          <a:xfrm>
            <a:off x="3740267" y="2689188"/>
            <a:ext cx="2844834" cy="3849725"/>
          </a:xfrm>
          <a:prstGeom prst="roundRect">
            <a:avLst>
              <a:gd name="adj" fmla="val 16667"/>
            </a:avLst>
          </a:prstGeom>
          <a:solidFill>
            <a:srgbClr val="FFC000">
              <a:lumMod val="20000"/>
              <a:lumOff val="80000"/>
            </a:srgbClr>
          </a:solidFill>
          <a:ln>
            <a:solidFill>
              <a:srgbClr val="FFFF00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R="0" lvl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defRPr/>
            </a:pPr>
            <a:endParaRPr lang="ru-RU">
              <a:solidFill>
                <a:schemeClr val="tx1"/>
              </a:solidFill>
              <a:latin typeface="Montserrat Medium"/>
              <a:ea typeface="Montserrat Medium"/>
              <a:cs typeface="Montserrat Medium"/>
            </a:endParaRPr>
          </a:p>
          <a:p>
            <a:pPr marL="342900" marR="0" lvl="0" indent="-34290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AutoNum type="arabicPeriod"/>
              <a:defRPr/>
            </a:pPr>
            <a:r>
              <a:rPr lang="ru-RU" b="0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Нижневартовский район</a:t>
            </a:r>
            <a:endParaRPr>
              <a:solidFill>
                <a:schemeClr val="accent1">
                  <a:lumMod val="50000"/>
                </a:schemeClr>
              </a:solidFill>
            </a:endParaRPr>
          </a:p>
          <a:p>
            <a:pPr marL="342900" marR="0" lvl="0" indent="-34290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AutoNum type="arabicPeriod"/>
              <a:defRPr/>
            </a:pPr>
            <a:r>
              <a:rPr lang="ru-RU" b="0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Октябрьский район</a:t>
            </a:r>
            <a:endParaRPr>
              <a:solidFill>
                <a:schemeClr val="accent1">
                  <a:lumMod val="50000"/>
                </a:schemeClr>
              </a:solidFill>
            </a:endParaRPr>
          </a:p>
          <a:p>
            <a:pPr marL="342900" marR="0" lvl="0" indent="-34290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AutoNum type="arabicPeriod"/>
              <a:defRPr/>
            </a:pPr>
            <a:r>
              <a:rPr lang="ru-RU" b="0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г. Урай</a:t>
            </a:r>
            <a:endParaRPr b="0" i="0" u="none" strike="noStrike" cap="none" spc="0">
              <a:ln>
                <a:noFill/>
              </a:ln>
              <a:solidFill>
                <a:schemeClr val="accent1">
                  <a:lumMod val="50000"/>
                </a:schemeClr>
              </a:solidFill>
              <a:latin typeface="Impact"/>
              <a:ea typeface="Montserrat Medium"/>
              <a:cs typeface="Montserrat Medium"/>
            </a:endParaRPr>
          </a:p>
          <a:p>
            <a:pPr marL="342900" marR="0" lvl="0" indent="-34290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AutoNum type="arabicPeriod"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Ханты-Мансийский район</a:t>
            </a:r>
            <a:endParaRPr>
              <a:solidFill>
                <a:schemeClr val="accent1">
                  <a:lumMod val="50000"/>
                </a:schemeClr>
              </a:solidFill>
            </a:endParaRPr>
          </a:p>
          <a:p>
            <a:pPr marL="342900" marR="0" lvl="0" indent="-34290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AutoNum type="arabicPeriod"/>
              <a:defRPr/>
            </a:pPr>
            <a:r>
              <a:rPr lang="ru-RU" b="0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г. Югорск</a:t>
            </a:r>
            <a:endParaRPr b="0" i="0" u="none" strike="noStrike" cap="none" spc="0">
              <a:ln>
                <a:noFill/>
              </a:ln>
              <a:solidFill>
                <a:schemeClr val="accent1">
                  <a:lumMod val="50000"/>
                </a:schemeClr>
              </a:solidFill>
              <a:latin typeface="Impact"/>
              <a:ea typeface="Montserrat Medium"/>
              <a:cs typeface="Montserrat Medium"/>
            </a:endParaRPr>
          </a:p>
          <a:p>
            <a:pPr marL="342900" marR="0" lvl="0" indent="-34290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AutoNum type="arabicPeriod"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Березовский район</a:t>
            </a:r>
            <a:endParaRPr>
              <a:solidFill>
                <a:schemeClr val="accent1">
                  <a:lumMod val="50000"/>
                </a:schemeClr>
              </a:solidFill>
            </a:endParaRPr>
          </a:p>
          <a:p>
            <a:pPr marL="342900" marR="0" lvl="0" indent="-34290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AutoNum type="arabicPeriod"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г</a:t>
            </a:r>
            <a:r>
              <a:rPr lang="ru-RU" b="0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. Лангепас</a:t>
            </a:r>
            <a:endParaRPr b="0" i="0" u="none" strike="noStrike" cap="none" spc="0">
              <a:ln>
                <a:noFill/>
              </a:ln>
              <a:solidFill>
                <a:schemeClr val="accent1">
                  <a:lumMod val="50000"/>
                </a:schemeClr>
              </a:solidFill>
              <a:latin typeface="Impact"/>
              <a:ea typeface="Montserrat Medium"/>
              <a:cs typeface="Montserrat Medium"/>
            </a:endParaRPr>
          </a:p>
          <a:p>
            <a:pPr marL="342900" marR="0" lvl="0" indent="-34290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AutoNum type="arabicPeriod"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г. Мегион</a:t>
            </a:r>
            <a:endParaRPr>
              <a:solidFill>
                <a:schemeClr val="accent1">
                  <a:lumMod val="50000"/>
                </a:schemeClr>
              </a:solidFill>
              <a:latin typeface="Impact"/>
              <a:ea typeface="Montserrat Medium"/>
              <a:cs typeface="Montserrat Medium"/>
            </a:endParaRPr>
          </a:p>
          <a:p>
            <a:pPr marL="342900" marR="0" lvl="0" indent="-34290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AutoNum type="arabicPeriod"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г</a:t>
            </a:r>
            <a:r>
              <a:rPr lang="ru-RU" b="0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. Нефтеюганск</a:t>
            </a:r>
            <a:endParaRPr>
              <a:solidFill>
                <a:schemeClr val="accent1">
                  <a:lumMod val="50000"/>
                </a:schemeClr>
              </a:solidFill>
            </a:endParaRPr>
          </a:p>
          <a:p>
            <a:pPr marL="342900" marR="0" lvl="0" indent="-34290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AutoNum type="arabicPeriod"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г. Нягань</a:t>
            </a:r>
            <a:endParaRPr>
              <a:solidFill>
                <a:schemeClr val="accent1">
                  <a:lumMod val="50000"/>
                </a:schemeClr>
              </a:solidFill>
              <a:latin typeface="Impact"/>
              <a:ea typeface="Montserrat Medium"/>
              <a:cs typeface="Montserrat Medium"/>
            </a:endParaRPr>
          </a:p>
          <a:p>
            <a:pPr marL="342900" marR="0" lvl="0" indent="-34290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AutoNum type="arabicPeriod"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г</a:t>
            </a:r>
            <a:r>
              <a:rPr lang="ru-RU" b="0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. Покачи</a:t>
            </a:r>
            <a:endParaRPr b="0" i="0" u="none" strike="noStrike" cap="none" spc="0">
              <a:ln>
                <a:noFill/>
              </a:ln>
              <a:solidFill>
                <a:schemeClr val="accent1">
                  <a:lumMod val="50000"/>
                </a:schemeClr>
              </a:solidFill>
              <a:latin typeface="Impact"/>
              <a:ea typeface="Montserrat Medium"/>
              <a:cs typeface="Montserrat Medium"/>
            </a:endParaRPr>
          </a:p>
          <a:p>
            <a:pPr marL="342900" marR="0" lvl="0" indent="-34290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AutoNum type="arabicPeriod"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г. Пыть-Ях</a:t>
            </a:r>
            <a:endParaRPr>
              <a:solidFill>
                <a:schemeClr val="accent1">
                  <a:lumMod val="50000"/>
                </a:schemeClr>
              </a:solidFill>
              <a:latin typeface="Impact"/>
              <a:ea typeface="Montserrat Medium"/>
              <a:cs typeface="Montserrat Medium"/>
            </a:endParaRPr>
          </a:p>
          <a:p>
            <a:pPr marL="342900" marR="0" lvl="0" indent="-34290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AutoNum type="arabicPeriod"/>
              <a:defRPr/>
            </a:pPr>
            <a:r>
              <a:rPr lang="ru-RU" b="0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Советский район</a:t>
            </a:r>
            <a:endParaRPr b="0" i="0" u="none" strike="noStrike" cap="none" spc="0">
              <a:ln>
                <a:noFill/>
              </a:ln>
              <a:solidFill>
                <a:schemeClr val="accent1">
                  <a:lumMod val="50000"/>
                </a:schemeClr>
              </a:solidFill>
              <a:latin typeface="Impact"/>
              <a:ea typeface="Montserrat Medium"/>
              <a:cs typeface="Montserrat Medium"/>
            </a:endParaRPr>
          </a:p>
        </p:txBody>
      </p:sp>
      <p:sp>
        <p:nvSpPr>
          <p:cNvPr id="5" name="Google Shape;210;p11"/>
          <p:cNvSpPr/>
          <p:nvPr/>
        </p:nvSpPr>
        <p:spPr bwMode="auto">
          <a:xfrm>
            <a:off x="4763402" y="2209148"/>
            <a:ext cx="742748" cy="725769"/>
          </a:xfrm>
          <a:prstGeom prst="ellipse">
            <a:avLst/>
          </a:prstGeom>
          <a:solidFill>
            <a:srgbClr val="FFFF00"/>
          </a:solidFill>
          <a:ln w="28575" cap="flat" cmpd="sng">
            <a:solidFill>
              <a:srgbClr val="FFFF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algn="ctr">
              <a:buSzPts val="1300"/>
              <a:defRPr/>
            </a:pPr>
            <a:endParaRPr sz="1300" b="1">
              <a:solidFill>
                <a:srgbClr val="00B050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id="10" name="Google Shape;201;p11"/>
          <p:cNvSpPr/>
          <p:nvPr/>
        </p:nvSpPr>
        <p:spPr bwMode="auto">
          <a:xfrm>
            <a:off x="325124" y="2689188"/>
            <a:ext cx="2857501" cy="3849725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0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1. Белоярский район</a:t>
            </a:r>
            <a:endParaRPr>
              <a:solidFill>
                <a:schemeClr val="accent1">
                  <a:lumMod val="50000"/>
                </a:schemeClr>
              </a:solidFill>
              <a:latin typeface="Impact"/>
              <a:ea typeface="Montserrat Medium"/>
              <a:cs typeface="Montserrat Medium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0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2.  г. Когалым</a:t>
            </a:r>
            <a:endParaRPr>
              <a:solidFill>
                <a:schemeClr val="accent1">
                  <a:lumMod val="50000"/>
                </a:schemeClr>
              </a:solidFill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3. Кондинский район</a:t>
            </a:r>
            <a:endParaRPr>
              <a:solidFill>
                <a:schemeClr val="accent1">
                  <a:lumMod val="50000"/>
                </a:schemeClr>
              </a:solidFill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4. Нефтеюганский район</a:t>
            </a:r>
            <a:endParaRPr>
              <a:solidFill>
                <a:schemeClr val="accent1">
                  <a:lumMod val="50000"/>
                </a:schemeClr>
              </a:solidFill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0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5. г. Сургут</a:t>
            </a:r>
            <a:endParaRPr>
              <a:solidFill>
                <a:schemeClr val="accent1">
                  <a:lumMod val="50000"/>
                </a:schemeClr>
              </a:solidFill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6. Сургутский район</a:t>
            </a:r>
            <a:endParaRPr>
              <a:solidFill>
                <a:schemeClr val="accent1">
                  <a:lumMod val="50000"/>
                </a:schemeClr>
              </a:solidFill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7. г. Ханты-Мансийск</a:t>
            </a:r>
            <a:endParaRPr>
              <a:solidFill>
                <a:schemeClr val="accent1">
                  <a:lumMod val="50000"/>
                </a:schemeClr>
              </a:solidFill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8. г. Нижневартовск</a:t>
            </a:r>
            <a:endParaRPr>
              <a:solidFill>
                <a:schemeClr val="accent1">
                  <a:lumMod val="50000"/>
                </a:schemeClr>
              </a:solidFill>
              <a:latin typeface="Impact"/>
              <a:ea typeface="Montserrat Medium"/>
              <a:cs typeface="Montserrat Medium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9. г. Радужный</a:t>
            </a:r>
            <a:endParaRPr>
              <a:solidFill>
                <a:schemeClr val="accent1">
                  <a:lumMod val="50000"/>
                </a:schemeClr>
              </a:solidFill>
              <a:latin typeface="Impact"/>
              <a:ea typeface="Montserrat Medium"/>
              <a:cs typeface="Montserrat Medium"/>
            </a:endParaRPr>
          </a:p>
          <a:p>
            <a:pPr marL="342900" marR="0" lvl="0" indent="-3429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  <a:defRPr/>
            </a:pPr>
            <a:endParaRPr sz="1600" b="0" i="0" u="none" strike="noStrike" cap="none">
              <a:solidFill>
                <a:schemeClr val="accent1">
                  <a:lumMod val="50000"/>
                </a:schemeClr>
              </a:solidFill>
              <a:latin typeface="Montserrat Medium"/>
              <a:ea typeface="Montserrat Medium"/>
              <a:cs typeface="Montserrat Medium"/>
            </a:endParaRPr>
          </a:p>
          <a:p>
            <a:pPr marL="342900" marR="0" lvl="0" indent="-3429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  <a:defRPr/>
            </a:pPr>
            <a:endParaRPr sz="1600" b="0" i="0" u="none" strike="noStrike" cap="none">
              <a:solidFill>
                <a:srgbClr val="005DA2"/>
              </a:solidFill>
              <a:latin typeface="Montserrat Medium"/>
              <a:ea typeface="Montserrat Medium"/>
              <a:cs typeface="Montserrat Medium"/>
            </a:endParaRPr>
          </a:p>
        </p:txBody>
      </p:sp>
      <p:sp>
        <p:nvSpPr>
          <p:cNvPr id="11" name="Google Shape;209;p11"/>
          <p:cNvSpPr/>
          <p:nvPr/>
        </p:nvSpPr>
        <p:spPr bwMode="auto">
          <a:xfrm>
            <a:off x="1310309" y="2209148"/>
            <a:ext cx="746020" cy="725770"/>
          </a:xfrm>
          <a:prstGeom prst="ellipse">
            <a:avLst/>
          </a:prstGeom>
          <a:solidFill>
            <a:srgbClr val="00B050"/>
          </a:solidFill>
          <a:ln w="28575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/>
            </a:pPr>
            <a:r>
              <a:rPr lang="ru-RU" sz="1300" b="1" i="0" u="none" strike="noStrike" cap="none">
                <a:solidFill>
                  <a:srgbClr val="00B050"/>
                </a:solidFill>
                <a:latin typeface="Montserrat"/>
                <a:ea typeface="Montserrat"/>
                <a:cs typeface="Montserrat"/>
              </a:rPr>
              <a:t>1.</a:t>
            </a:r>
            <a:endParaRPr sz="1300" b="1" i="0" u="none" strike="noStrike" cap="none">
              <a:solidFill>
                <a:srgbClr val="00B050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id="1135281313" name="Google Shape;116;p15"/>
          <p:cNvSpPr/>
          <p:nvPr/>
        </p:nvSpPr>
        <p:spPr bwMode="auto">
          <a:xfrm rot="10799989" flipH="1">
            <a:off x="152964" y="952500"/>
            <a:ext cx="8603357" cy="4559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2350"/>
              </a:srgbClr>
            </a:outerShdw>
          </a:effectLst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/>
              <a:buNone/>
              <a:defRPr/>
            </a:pPr>
            <a:endParaRPr>
              <a:solidFill>
                <a:srgbClr val="FFFFFF"/>
              </a:solidFill>
              <a:latin typeface="Montserrat SemiBold"/>
              <a:ea typeface="Montserrat SemiBold"/>
              <a:cs typeface="Montserrat SemiBold"/>
            </a:endParaRPr>
          </a:p>
        </p:txBody>
      </p:sp>
      <p:sp>
        <p:nvSpPr>
          <p:cNvPr id="1060109643" name="TextBox 1060109642"/>
          <p:cNvSpPr txBox="1"/>
          <p:nvPr/>
        </p:nvSpPr>
        <p:spPr bwMode="auto">
          <a:xfrm>
            <a:off x="60857" y="31905"/>
            <a:ext cx="8964464" cy="8233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ru-RU" sz="2400">
                <a:latin typeface="Impact"/>
                <a:ea typeface="Impact"/>
                <a:cs typeface="Impact"/>
              </a:rPr>
              <a:t>ИТОГИ РЕАЛИЗАЦИИ ЗООЗАЩИТНЫХ АКЦИЙ В 2022 ГОДУ </a:t>
            </a:r>
            <a:endParaRPr/>
          </a:p>
          <a:p>
            <a:pPr algn="ctr">
              <a:defRPr/>
            </a:pPr>
            <a:r>
              <a:rPr lang="ru-RU" sz="2400">
                <a:latin typeface="Impact"/>
                <a:ea typeface="Impact"/>
                <a:cs typeface="Impact"/>
              </a:rPr>
              <a:t>И 9 МЕСЯЦЕВ 2023 ГОДА</a:t>
            </a:r>
            <a:endParaRPr sz="2400">
              <a:latin typeface="Impact"/>
              <a:cs typeface="Impact"/>
            </a:endParaRPr>
          </a:p>
        </p:txBody>
      </p:sp>
      <p:sp>
        <p:nvSpPr>
          <p:cNvPr id="657902285" name="TextBox 657902284"/>
          <p:cNvSpPr txBox="1"/>
          <p:nvPr/>
        </p:nvSpPr>
        <p:spPr bwMode="auto">
          <a:xfrm>
            <a:off x="325124" y="1266440"/>
            <a:ext cx="2858940" cy="7318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ru-RU">
                <a:solidFill>
                  <a:schemeClr val="tx2">
                    <a:lumMod val="25000"/>
                  </a:schemeClr>
                </a:solidFill>
                <a:latin typeface="Impact"/>
                <a:ea typeface="Impact"/>
                <a:cs typeface="Impact"/>
              </a:rPr>
              <a:t>Муниципальные образования активно принимающие участие в зоозащитных акциях</a:t>
            </a:r>
            <a:endParaRPr>
              <a:solidFill>
                <a:schemeClr val="tx2">
                  <a:lumMod val="25000"/>
                </a:schemeClr>
              </a:solidFill>
              <a:latin typeface="Impact"/>
              <a:cs typeface="Impact"/>
            </a:endParaRPr>
          </a:p>
        </p:txBody>
      </p:sp>
      <p:sp>
        <p:nvSpPr>
          <p:cNvPr id="1829380686" name="TextBox 1829380685"/>
          <p:cNvSpPr txBox="1"/>
          <p:nvPr/>
        </p:nvSpPr>
        <p:spPr bwMode="auto">
          <a:xfrm>
            <a:off x="3697566" y="1263908"/>
            <a:ext cx="2874780" cy="94523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ru-RU">
                <a:solidFill>
                  <a:schemeClr val="tx2">
                    <a:lumMod val="25000"/>
                  </a:schemeClr>
                </a:solidFill>
                <a:latin typeface="Impact"/>
                <a:ea typeface="Impact"/>
                <a:cs typeface="Impact"/>
              </a:rPr>
              <a:t>Муниципальные образования, которым необходимо активизировать участие в зоозащитных акциях</a:t>
            </a:r>
            <a:endParaRPr>
              <a:solidFill>
                <a:schemeClr val="tx2">
                  <a:lumMod val="25000"/>
                </a:schemeClr>
              </a:solidFill>
              <a:latin typeface="Impact"/>
              <a:cs typeface="Impac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876259" y="864333"/>
            <a:ext cx="3267738" cy="5988060"/>
          </a:xfrm>
          <a:prstGeom prst="rect">
            <a:avLst/>
          </a:prstGeom>
        </p:spPr>
      </p:pic>
      <p:sp>
        <p:nvSpPr>
          <p:cNvPr id="1112850267" name="Google Shape;216;p19"/>
          <p:cNvSpPr txBox="1"/>
          <p:nvPr/>
        </p:nvSpPr>
        <p:spPr bwMode="auto">
          <a:xfrm>
            <a:off x="112138" y="240632"/>
            <a:ext cx="8646852" cy="333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45699" rIns="91423" bIns="45699" anchor="b" anchorCtr="0">
            <a:noAutofit/>
          </a:bodyPr>
          <a:lstStyle/>
          <a:p>
            <a:pPr>
              <a:lnSpc>
                <a:spcPct val="90000"/>
              </a:lnSpc>
              <a:buSzPts val="2000"/>
              <a:buFont typeface="Calibri"/>
              <a:buNone/>
              <a:defRPr/>
            </a:pPr>
            <a:endParaRPr sz="2000" b="1" i="1">
              <a:solidFill>
                <a:srgbClr val="44546A"/>
              </a:solidFill>
              <a:latin typeface="Libre Franklin Medium"/>
              <a:ea typeface="Libre Franklin Medium"/>
              <a:cs typeface="Libre Franklin Medium"/>
            </a:endParaRPr>
          </a:p>
        </p:txBody>
      </p:sp>
      <p:sp>
        <p:nvSpPr>
          <p:cNvPr id="1983667492" name="Google Shape;217;p19"/>
          <p:cNvSpPr txBox="1"/>
          <p:nvPr/>
        </p:nvSpPr>
        <p:spPr bwMode="auto">
          <a:xfrm>
            <a:off x="3098800" y="818709"/>
            <a:ext cx="5308897" cy="467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45699" rIns="91423" bIns="45699" anchor="t" anchorCtr="0">
            <a:noAutofit/>
          </a:bodyPr>
          <a:lstStyle/>
          <a:p>
            <a:pPr>
              <a:buSzPts val="1800"/>
              <a:defRPr/>
            </a:pPr>
            <a:endParaRPr sz="1800">
              <a:solidFill>
                <a:srgbClr val="7F7F7F"/>
              </a:solidFill>
              <a:latin typeface="Montserrat Medium"/>
              <a:ea typeface="Montserrat Medium"/>
              <a:cs typeface="Montserrat Medium"/>
            </a:endParaRPr>
          </a:p>
        </p:txBody>
      </p:sp>
      <p:sp>
        <p:nvSpPr>
          <p:cNvPr id="358394926" name="Google Shape;218;p19"/>
          <p:cNvSpPr txBox="1"/>
          <p:nvPr/>
        </p:nvSpPr>
        <p:spPr bwMode="auto">
          <a:xfrm>
            <a:off x="-11201" y="173253"/>
            <a:ext cx="9088857" cy="6454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7" rIns="91422" bIns="45697" anchor="ctr" anchorCtr="0">
            <a:noAutofit/>
          </a:bodyPr>
          <a:lstStyle/>
          <a:p>
            <a:pPr algn="ctr">
              <a:defRPr/>
            </a:pPr>
            <a:r>
              <a:rPr lang="ru-RU" sz="2000" b="1" i="0" u="none" strike="noStrike" cap="none" spc="0">
                <a:solidFill>
                  <a:srgbClr val="1F3864"/>
                </a:solidFill>
                <a:latin typeface="Montserrat SemiBold"/>
                <a:cs typeface="Montserrat SemiBold"/>
              </a:rPr>
              <a:t> </a:t>
            </a:r>
            <a:r>
              <a:rPr lang="ru-RU" sz="2400" b="0" i="0" u="none" strike="noStrike" cap="none" spc="0">
                <a:solidFill>
                  <a:schemeClr val="tx2">
                    <a:lumMod val="25000"/>
                  </a:schemeClr>
                </a:solidFill>
                <a:latin typeface="Impact"/>
                <a:cs typeface="Montserrat SemiBold"/>
              </a:rPr>
              <a:t>НОВАЯ МОДЕЛЬ ОБРАЩЕНИЯ С ЖИВОТНЫМИ БЕЗ ВЛАДЕЛЬЦЕВ В ЮГРЕ</a:t>
            </a:r>
            <a:endParaRPr sz="2400" b="0">
              <a:solidFill>
                <a:schemeClr val="tx2">
                  <a:lumMod val="25000"/>
                </a:schemeClr>
              </a:solidFill>
              <a:latin typeface="Impact"/>
            </a:endParaRPr>
          </a:p>
          <a:p>
            <a:pPr>
              <a:defRPr/>
            </a:pPr>
            <a:endParaRPr/>
          </a:p>
        </p:txBody>
      </p:sp>
      <p:sp>
        <p:nvSpPr>
          <p:cNvPr id="1397761557" name="TextBox 14"/>
          <p:cNvSpPr txBox="1"/>
          <p:nvPr/>
        </p:nvSpPr>
        <p:spPr bwMode="auto">
          <a:xfrm>
            <a:off x="-11200" y="2099479"/>
            <a:ext cx="2338921" cy="579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600" b="0" i="0" u="none" strike="noStrike" cap="none" spc="0">
                <a:solidFill>
                  <a:schemeClr val="accent1">
                    <a:lumMod val="50000"/>
                  </a:schemeClr>
                </a:solidFill>
                <a:latin typeface="Impact"/>
                <a:ea typeface="Calibri"/>
                <a:cs typeface="Montserrat Medium"/>
              </a:rPr>
              <a:t>АКТУАЛЬНАЯ РЕДАКЦИЯ </a:t>
            </a:r>
            <a:endParaRPr sz="1600" b="0" i="0" u="none" strike="noStrike" cap="none" spc="0">
              <a:solidFill>
                <a:schemeClr val="accent1">
                  <a:lumMod val="50000"/>
                </a:schemeClr>
              </a:solidFill>
              <a:latin typeface="Impact"/>
              <a:cs typeface="Montserrat Medium"/>
            </a:endParaRPr>
          </a:p>
          <a:p>
            <a:pPr algn="ctr">
              <a:defRPr/>
            </a:pPr>
            <a:r>
              <a:rPr lang="ru-RU" sz="1600" b="0" i="0" u="none" strike="noStrike" cap="none" spc="0">
                <a:solidFill>
                  <a:schemeClr val="accent1">
                    <a:lumMod val="50000"/>
                  </a:schemeClr>
                </a:solidFill>
                <a:latin typeface="Impact"/>
                <a:ea typeface="Calibri"/>
                <a:cs typeface="Montserrat Medium"/>
              </a:rPr>
              <a:t>  ст. 18 Закона № 498- ФЗ</a:t>
            </a:r>
            <a:endParaRPr sz="1500" b="0">
              <a:solidFill>
                <a:srgbClr val="002060"/>
              </a:solidFill>
              <a:latin typeface="Impact"/>
            </a:endParaRPr>
          </a:p>
        </p:txBody>
      </p:sp>
      <p:sp>
        <p:nvSpPr>
          <p:cNvPr id="871705883" name="TextBox 12"/>
          <p:cNvSpPr txBox="1"/>
          <p:nvPr/>
        </p:nvSpPr>
        <p:spPr bwMode="auto">
          <a:xfrm>
            <a:off x="48598" y="2718504"/>
            <a:ext cx="2402460" cy="3017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4800">
                <a:solidFill>
                  <a:schemeClr val="accent5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О</a:t>
            </a:r>
            <a:r>
              <a:rPr lang="ru-RU" sz="4800">
                <a:latin typeface="Impact"/>
                <a:ea typeface="Impact"/>
                <a:cs typeface="Impact"/>
              </a:rPr>
              <a:t> </a:t>
            </a: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тлов</a:t>
            </a:r>
            <a:endParaRPr sz="4800">
              <a:latin typeface="Impact"/>
              <a:cs typeface="Impact"/>
            </a:endParaRPr>
          </a:p>
          <a:p>
            <a:pPr algn="just">
              <a:defRPr/>
            </a:pPr>
            <a:r>
              <a:rPr lang="ru-RU" sz="4800">
                <a:solidFill>
                  <a:schemeClr val="accent5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С</a:t>
            </a:r>
            <a:r>
              <a:rPr lang="ru-RU" sz="4800">
                <a:latin typeface="Impact"/>
                <a:ea typeface="Impact"/>
                <a:cs typeface="Impact"/>
              </a:rPr>
              <a:t> </a:t>
            </a: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терилизация</a:t>
            </a:r>
            <a:endParaRPr sz="4800">
              <a:latin typeface="Impact"/>
              <a:cs typeface="Impact"/>
            </a:endParaRPr>
          </a:p>
          <a:p>
            <a:pPr algn="just">
              <a:defRPr/>
            </a:pPr>
            <a:r>
              <a:rPr lang="ru-RU" sz="4800">
                <a:solidFill>
                  <a:schemeClr val="accent5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В</a:t>
            </a:r>
            <a:r>
              <a:rPr lang="ru-RU" sz="2400">
                <a:latin typeface="Impact"/>
                <a:ea typeface="Impact"/>
                <a:cs typeface="Impact"/>
              </a:rPr>
              <a:t>  </a:t>
            </a:r>
            <a:r>
              <a:rPr lang="ru-RU" sz="2400" b="0" i="0" u="none" strike="noStrike" cap="none" spc="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акцинация</a:t>
            </a:r>
            <a:endParaRPr sz="4800">
              <a:latin typeface="Impact"/>
              <a:cs typeface="Impact"/>
            </a:endParaRPr>
          </a:p>
          <a:p>
            <a:pPr algn="just">
              <a:defRPr/>
            </a:pPr>
            <a:r>
              <a:rPr lang="ru-RU" sz="4800">
                <a:solidFill>
                  <a:schemeClr val="accent5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В</a:t>
            </a:r>
            <a:r>
              <a:rPr lang="ru-RU" sz="4800">
                <a:latin typeface="Impact"/>
                <a:ea typeface="Impact"/>
                <a:cs typeface="Impact"/>
              </a:rPr>
              <a:t> </a:t>
            </a: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озврат </a:t>
            </a:r>
            <a:endParaRPr sz="480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743878432" name="TextBox 19"/>
          <p:cNvSpPr txBox="1"/>
          <p:nvPr/>
        </p:nvSpPr>
        <p:spPr bwMode="auto">
          <a:xfrm>
            <a:off x="2449620" y="2099479"/>
            <a:ext cx="2229678" cy="579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600" b="0" i="0" u="none" strike="noStrike" cap="none" spc="0">
                <a:solidFill>
                  <a:schemeClr val="accent1">
                    <a:lumMod val="50000"/>
                  </a:schemeClr>
                </a:solidFill>
                <a:latin typeface="Impact"/>
                <a:cs typeface="Montserrat Medium"/>
              </a:rPr>
              <a:t>ОПАСЕНИЯ </a:t>
            </a:r>
            <a:endParaRPr sz="1600" b="0" i="0" u="none" strike="noStrike" cap="none" spc="0">
              <a:solidFill>
                <a:schemeClr val="accent1">
                  <a:lumMod val="50000"/>
                </a:schemeClr>
              </a:solidFill>
              <a:latin typeface="Impact"/>
              <a:cs typeface="Montserrat Medium"/>
            </a:endParaRPr>
          </a:p>
          <a:p>
            <a:pPr algn="ctr">
              <a:defRPr/>
            </a:pPr>
            <a:r>
              <a:rPr lang="ru-RU" sz="1600" b="0" i="0" u="none" strike="noStrike" cap="none" spc="0">
                <a:solidFill>
                  <a:schemeClr val="accent1">
                    <a:lumMod val="50000"/>
                  </a:schemeClr>
                </a:solidFill>
                <a:latin typeface="Impact"/>
                <a:cs typeface="Montserrat Medium"/>
              </a:rPr>
              <a:t>ЗООЗАЩИТНИКОВ</a:t>
            </a:r>
            <a:endParaRPr sz="1500" b="0">
              <a:solidFill>
                <a:srgbClr val="002060"/>
              </a:solidFill>
              <a:latin typeface="Impact"/>
            </a:endParaRPr>
          </a:p>
        </p:txBody>
      </p:sp>
      <p:sp>
        <p:nvSpPr>
          <p:cNvPr id="1650474201" name="TextBox 20"/>
          <p:cNvSpPr txBox="1"/>
          <p:nvPr/>
        </p:nvSpPr>
        <p:spPr bwMode="auto">
          <a:xfrm>
            <a:off x="2449620" y="2782067"/>
            <a:ext cx="2343868" cy="2286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4800">
                <a:solidFill>
                  <a:schemeClr val="accent5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О</a:t>
            </a:r>
            <a:r>
              <a:rPr lang="ru-RU" sz="4800">
                <a:latin typeface="Impact"/>
                <a:ea typeface="Impact"/>
                <a:cs typeface="Impact"/>
              </a:rPr>
              <a:t> </a:t>
            </a: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ТЛОВ</a:t>
            </a:r>
            <a:endParaRPr sz="4800">
              <a:latin typeface="Impact"/>
              <a:cs typeface="Impact"/>
            </a:endParaRPr>
          </a:p>
          <a:p>
            <a:pPr algn="just">
              <a:defRPr/>
            </a:pPr>
            <a:r>
              <a:rPr lang="ru-RU" sz="4800">
                <a:solidFill>
                  <a:schemeClr val="accent5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Э</a:t>
            </a:r>
            <a:r>
              <a:rPr lang="ru-RU" sz="4800">
                <a:latin typeface="Impact"/>
                <a:ea typeface="Impact"/>
                <a:cs typeface="Impact"/>
              </a:rPr>
              <a:t> </a:t>
            </a: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ВТАНАЗИЯ</a:t>
            </a:r>
            <a:endParaRPr sz="2400">
              <a:solidFill>
                <a:schemeClr val="accent1">
                  <a:lumMod val="50000"/>
                </a:schemeClr>
              </a:solidFill>
              <a:latin typeface="Impact"/>
              <a:cs typeface="Impact"/>
            </a:endParaRPr>
          </a:p>
          <a:p>
            <a:pPr algn="just">
              <a:defRPr/>
            </a:pPr>
            <a:endParaRPr sz="4800"/>
          </a:p>
        </p:txBody>
      </p:sp>
      <p:cxnSp>
        <p:nvCxnSpPr>
          <p:cNvPr id="796583130" name="Прямая соединительная линия 13"/>
          <p:cNvCxnSpPr>
            <a:cxnSpLocks/>
          </p:cNvCxnSpPr>
          <p:nvPr/>
        </p:nvCxnSpPr>
        <p:spPr bwMode="auto">
          <a:xfrm flipH="1" flipV="1">
            <a:off x="4845600" y="2491200"/>
            <a:ext cx="0" cy="4195350"/>
          </a:xfrm>
          <a:prstGeom prst="line">
            <a:avLst/>
          </a:prstGeom>
          <a:ln w="31750" cmpd="dbl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916185" name="TextBox 14"/>
          <p:cNvSpPr txBox="1"/>
          <p:nvPr/>
        </p:nvSpPr>
        <p:spPr bwMode="auto">
          <a:xfrm>
            <a:off x="4867026" y="2155559"/>
            <a:ext cx="2018467" cy="335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1500" b="1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</a:rPr>
              <a:t>       </a:t>
            </a:r>
            <a:r>
              <a:rPr lang="ru-RU" sz="1500" b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</a:rPr>
              <a:t> </a:t>
            </a:r>
            <a:r>
              <a:rPr lang="ru-RU" sz="1600" b="0" i="0" u="none" strike="noStrike" cap="none" spc="0">
                <a:solidFill>
                  <a:schemeClr val="accent1">
                    <a:lumMod val="50000"/>
                  </a:schemeClr>
                </a:solidFill>
                <a:latin typeface="Impact"/>
                <a:ea typeface="Calibri"/>
                <a:cs typeface="Montserrat Medium"/>
              </a:rPr>
              <a:t>ПУТЬ ЮГРЫ</a:t>
            </a:r>
            <a:endParaRPr sz="1500" b="0">
              <a:solidFill>
                <a:srgbClr val="002060"/>
              </a:solidFill>
              <a:latin typeface="Impact"/>
              <a:ea typeface="Calibri"/>
            </a:endParaRPr>
          </a:p>
        </p:txBody>
      </p:sp>
      <p:sp>
        <p:nvSpPr>
          <p:cNvPr id="7208535" name="TextBox 11"/>
          <p:cNvSpPr txBox="1"/>
          <p:nvPr/>
        </p:nvSpPr>
        <p:spPr bwMode="auto">
          <a:xfrm>
            <a:off x="112137" y="1519999"/>
            <a:ext cx="6456678" cy="579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600" b="0" i="0" u="none" strike="noStrike" cap="none" spc="0">
                <a:solidFill>
                  <a:schemeClr val="accent6">
                    <a:lumMod val="75000"/>
                  </a:schemeClr>
                </a:solidFill>
                <a:latin typeface="Impact"/>
                <a:ea typeface="Calibri"/>
                <a:cs typeface="Montserrat Medium"/>
              </a:rPr>
              <a:t>ОРГАНИЗАЦИЯ МЕРОПРИЯТИЙ ПРИ ОСУЩЕСТВЛЕНИИ ДЕЯТЕЛЬНОСТИ ПО ОБРАЩЕНИЮ С ЖИВОТНЫМИ БЕЗ ВЛАДЕЛЬЦЕВ:</a:t>
            </a:r>
            <a:endParaRPr sz="1800" b="0" i="0" u="none" strike="noStrike" cap="none" spc="0">
              <a:solidFill>
                <a:schemeClr val="accent6">
                  <a:lumMod val="75000"/>
                </a:schemeClr>
              </a:solidFill>
              <a:latin typeface="Impact"/>
              <a:cs typeface="Montserrat Medium"/>
            </a:endParaRPr>
          </a:p>
        </p:txBody>
      </p:sp>
      <p:sp>
        <p:nvSpPr>
          <p:cNvPr id="15" name="TextBox 12"/>
          <p:cNvSpPr txBox="1"/>
          <p:nvPr/>
        </p:nvSpPr>
        <p:spPr bwMode="auto">
          <a:xfrm>
            <a:off x="4991940" y="2371474"/>
            <a:ext cx="3025233" cy="4480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4800">
                <a:solidFill>
                  <a:schemeClr val="accent5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О</a:t>
            </a:r>
            <a:r>
              <a:rPr lang="ru-RU" sz="4800">
                <a:latin typeface="Impact"/>
                <a:ea typeface="Impact"/>
                <a:cs typeface="Impact"/>
              </a:rPr>
              <a:t> </a:t>
            </a: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тлов</a:t>
            </a:r>
            <a:endParaRPr sz="4800">
              <a:latin typeface="Impact"/>
              <a:cs typeface="Impact"/>
            </a:endParaRPr>
          </a:p>
          <a:p>
            <a:pPr algn="just">
              <a:defRPr/>
            </a:pPr>
            <a:r>
              <a:rPr lang="ru-RU" sz="4800">
                <a:solidFill>
                  <a:schemeClr val="accent5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С</a:t>
            </a:r>
            <a:r>
              <a:rPr lang="ru-RU" sz="4800">
                <a:latin typeface="Impact"/>
                <a:ea typeface="Impact"/>
                <a:cs typeface="Impact"/>
              </a:rPr>
              <a:t> </a:t>
            </a: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терилизация</a:t>
            </a:r>
            <a:endParaRPr sz="4800">
              <a:latin typeface="Impact"/>
              <a:cs typeface="Impact"/>
            </a:endParaRPr>
          </a:p>
          <a:p>
            <a:pPr algn="just">
              <a:defRPr/>
            </a:pPr>
            <a:r>
              <a:rPr lang="ru-RU" sz="4800">
                <a:solidFill>
                  <a:schemeClr val="accent5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В</a:t>
            </a:r>
            <a:r>
              <a:rPr lang="ru-RU" sz="2400">
                <a:latin typeface="Impact"/>
                <a:ea typeface="Impact"/>
                <a:cs typeface="Impact"/>
              </a:rPr>
              <a:t>  </a:t>
            </a: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акцинация</a:t>
            </a:r>
            <a:endParaRPr sz="4800">
              <a:latin typeface="Impact"/>
              <a:cs typeface="Impact"/>
            </a:endParaRPr>
          </a:p>
          <a:p>
            <a:pPr algn="just">
              <a:defRPr/>
            </a:pPr>
            <a:r>
              <a:rPr lang="ru-RU" sz="4800">
                <a:solidFill>
                  <a:schemeClr val="accent5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Р</a:t>
            </a:r>
            <a:r>
              <a:rPr lang="ru-RU" sz="4800">
                <a:latin typeface="Impact"/>
                <a:ea typeface="Impact"/>
                <a:cs typeface="Impact"/>
              </a:rPr>
              <a:t> </a:t>
            </a: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егистрация</a:t>
            </a:r>
            <a:endParaRPr sz="2400">
              <a:latin typeface="Impact"/>
              <a:cs typeface="Impact"/>
            </a:endParaRPr>
          </a:p>
          <a:p>
            <a:pPr lvl="0" algn="just">
              <a:defRPr/>
            </a:pPr>
            <a:r>
              <a:rPr lang="ru-RU" sz="4800">
                <a:solidFill>
                  <a:schemeClr val="accent5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П </a:t>
            </a: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росвещение</a:t>
            </a:r>
            <a:endParaRPr sz="2400">
              <a:solidFill>
                <a:schemeClr val="tx1"/>
              </a:solidFill>
              <a:latin typeface="Impact"/>
              <a:cs typeface="Impact"/>
            </a:endParaRPr>
          </a:p>
          <a:p>
            <a:pPr algn="just">
              <a:defRPr/>
            </a:pPr>
            <a:r>
              <a:rPr lang="ru-RU" sz="4800">
                <a:solidFill>
                  <a:schemeClr val="accent5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В</a:t>
            </a:r>
            <a:r>
              <a:rPr lang="ru-RU" sz="4800">
                <a:latin typeface="Impact"/>
                <a:ea typeface="Impact"/>
                <a:cs typeface="Impact"/>
              </a:rPr>
              <a:t> </a:t>
            </a: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ладение</a:t>
            </a:r>
            <a:endParaRPr sz="4800">
              <a:latin typeface="Impact"/>
              <a:cs typeface="Impact"/>
            </a:endParaRPr>
          </a:p>
        </p:txBody>
      </p:sp>
      <p:sp>
        <p:nvSpPr>
          <p:cNvPr id="177309433" name="Google Shape;116;p15"/>
          <p:cNvSpPr/>
          <p:nvPr/>
        </p:nvSpPr>
        <p:spPr bwMode="auto">
          <a:xfrm rot="10799989" flipH="1">
            <a:off x="152963" y="818720"/>
            <a:ext cx="8603357" cy="4559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2350"/>
              </a:srgbClr>
            </a:outerShdw>
          </a:effectLst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/>
              <a:buNone/>
              <a:defRPr/>
            </a:pPr>
            <a:endParaRPr>
              <a:solidFill>
                <a:srgbClr val="FFFFFF"/>
              </a:solidFill>
              <a:latin typeface="Montserrat SemiBold"/>
              <a:ea typeface="Montserrat SemiBold"/>
              <a:cs typeface="Montserrat SemiBold"/>
            </a:endParaRPr>
          </a:p>
        </p:txBody>
      </p:sp>
      <p:cxnSp>
        <p:nvCxnSpPr>
          <p:cNvPr id="932206264" name="Прямая соединительная линия 13"/>
          <p:cNvCxnSpPr>
            <a:cxnSpLocks/>
          </p:cNvCxnSpPr>
          <p:nvPr/>
        </p:nvCxnSpPr>
        <p:spPr bwMode="auto">
          <a:xfrm flipH="1" flipV="1">
            <a:off x="2388149" y="2491199"/>
            <a:ext cx="0" cy="4195350"/>
          </a:xfrm>
          <a:prstGeom prst="line">
            <a:avLst/>
          </a:prstGeom>
          <a:ln w="31750" cmpd="dbl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0405061" name="Google Shape;132;p5"/>
          <p:cNvSpPr/>
          <p:nvPr/>
        </p:nvSpPr>
        <p:spPr bwMode="auto">
          <a:xfrm>
            <a:off x="152964" y="1025837"/>
            <a:ext cx="499101" cy="45148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/>
            </a:pPr>
            <a:r>
              <a:rPr lang="ru-RU" sz="1900" b="1" i="0" u="none" strike="noStrike" cap="none">
                <a:solidFill>
                  <a:srgbClr val="00B050"/>
                </a:solidFill>
                <a:latin typeface="Montserrat"/>
                <a:ea typeface="Montserrat"/>
                <a:cs typeface="Montserrat"/>
              </a:rPr>
              <a:t>3</a:t>
            </a:r>
            <a:endParaRPr sz="1900" b="1" i="0" u="none" strike="noStrike" cap="none">
              <a:solidFill>
                <a:srgbClr val="00B050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id="1970056580" name="TextBox 1970056579"/>
          <p:cNvSpPr txBox="1"/>
          <p:nvPr/>
        </p:nvSpPr>
        <p:spPr bwMode="auto">
          <a:xfrm>
            <a:off x="701122" y="1025838"/>
            <a:ext cx="6232583" cy="3661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l">
              <a:defRPr/>
            </a:pPr>
            <a:r>
              <a:rPr lang="ru-RU" sz="1800" b="0" i="0" u="none" strike="noStrike" cap="none" spc="0">
                <a:solidFill>
                  <a:schemeClr val="tx2">
                    <a:lumMod val="25000"/>
                  </a:schemeClr>
                </a:solidFill>
                <a:latin typeface="Impact"/>
                <a:cs typeface="Montserrat SemiBold"/>
              </a:rPr>
              <a:t>НОВАЯ МОДЕЛЬ ОБРАЩЕНИЯ С ЖИВОТНЫМИ БЕЗ ВЛАДЕЛЬЦЕВ </a:t>
            </a:r>
            <a:endParaRPr sz="1800" b="0">
              <a:solidFill>
                <a:schemeClr val="tx2">
                  <a:lumMod val="25000"/>
                </a:schemeClr>
              </a:solidFill>
              <a:latin typeface="Impac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9772353" name="Google Shape;96;p2"/>
          <p:cNvSpPr/>
          <p:nvPr/>
        </p:nvSpPr>
        <p:spPr bwMode="auto">
          <a:xfrm rot="5399976">
            <a:off x="-2506769" y="3691535"/>
            <a:ext cx="5700332" cy="392707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91423" tIns="91423" rIns="91423" bIns="91423" anchor="ctr" anchorCtr="0">
            <a:noAutofit/>
          </a:bodyPr>
          <a:lstStyle/>
          <a:p>
            <a:pPr lvl="0">
              <a:defRPr/>
            </a:pPr>
            <a:endParaRPr lang="ru-RU"/>
          </a:p>
        </p:txBody>
      </p:sp>
      <p:pic>
        <p:nvPicPr>
          <p:cNvPr id="405" name="Google Shape;405;p21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5430223" y="863646"/>
            <a:ext cx="3713774" cy="5968765"/>
          </a:xfrm>
          <a:prstGeom prst="rect">
            <a:avLst/>
          </a:prstGeom>
          <a:noFill/>
          <a:ln>
            <a:noFill/>
          </a:ln>
        </p:spPr>
      </p:pic>
      <p:sp>
        <p:nvSpPr>
          <p:cNvPr id="406" name="Google Shape;406;p21"/>
          <p:cNvSpPr txBox="1"/>
          <p:nvPr/>
        </p:nvSpPr>
        <p:spPr bwMode="auto">
          <a:xfrm>
            <a:off x="0" y="28973"/>
            <a:ext cx="9144000" cy="741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99" tIns="45675" rIns="91399" bIns="45675" anchor="ctr" anchorCtr="0">
            <a:noAutofit/>
          </a:bodyPr>
          <a:lstStyle/>
          <a:p>
            <a:pPr algn="ctr">
              <a:lnSpc>
                <a:spcPct val="90000"/>
              </a:lnSpc>
              <a:buClr>
                <a:srgbClr val="44546A"/>
              </a:buClr>
              <a:buSzPts val="2000"/>
              <a:defRPr/>
            </a:pPr>
            <a: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ea typeface="Impact"/>
                <a:cs typeface="Impact"/>
              </a:rPr>
              <a:t>ОЖИДАЕМЫЕ РЕЗУЛЬТАТЫ РЕАЛИЗАЦИИ ДЕЯТЕЛЬНОСТИ </a:t>
            </a:r>
            <a:endParaRPr/>
          </a:p>
          <a:p>
            <a:pPr algn="ctr">
              <a:lnSpc>
                <a:spcPct val="90000"/>
              </a:lnSpc>
              <a:buClr>
                <a:srgbClr val="44546A"/>
              </a:buClr>
              <a:buSzPts val="2000"/>
              <a:defRPr/>
            </a:pPr>
            <a: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ea typeface="Impact"/>
                <a:cs typeface="Impact"/>
              </a:rPr>
              <a:t>В ОБЛАСТИ ОБРАЩЕНИЯ С ЖИВОТНЫМИ </a:t>
            </a:r>
            <a:endParaRPr sz="2400" b="0">
              <a:solidFill>
                <a:schemeClr val="tx2">
                  <a:lumMod val="25000"/>
                </a:schemeClr>
              </a:solidFill>
              <a:latin typeface="Impact"/>
              <a:ea typeface="Impact"/>
              <a:cs typeface="Impact"/>
            </a:endParaRPr>
          </a:p>
        </p:txBody>
      </p:sp>
      <p:sp>
        <p:nvSpPr>
          <p:cNvPr id="407" name="Google Shape;407;p21"/>
          <p:cNvSpPr txBox="1"/>
          <p:nvPr/>
        </p:nvSpPr>
        <p:spPr bwMode="auto">
          <a:xfrm>
            <a:off x="3924700" y="2209475"/>
            <a:ext cx="5119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buSzPts val="1400"/>
              <a:defRPr/>
            </a:pPr>
            <a:endParaRPr>
              <a:latin typeface="Calibri"/>
              <a:ea typeface="Calibri"/>
              <a:cs typeface="Calibri"/>
            </a:endParaRPr>
          </a:p>
        </p:txBody>
      </p:sp>
      <p:sp>
        <p:nvSpPr>
          <p:cNvPr id="1909358306" name="Google Shape;116;p15"/>
          <p:cNvSpPr/>
          <p:nvPr/>
        </p:nvSpPr>
        <p:spPr bwMode="auto">
          <a:xfrm rot="10799989" flipH="1">
            <a:off x="193667" y="840846"/>
            <a:ext cx="8603357" cy="4559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2350"/>
              </a:srgbClr>
            </a:outerShdw>
          </a:effectLst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/>
              <a:buNone/>
              <a:defRPr/>
            </a:pPr>
            <a:endParaRPr>
              <a:solidFill>
                <a:srgbClr val="FFFFFF"/>
              </a:solidFill>
              <a:latin typeface="Montserrat SemiBold"/>
              <a:ea typeface="Montserrat SemiBold"/>
              <a:cs typeface="Montserrat SemiBold"/>
            </a:endParaRPr>
          </a:p>
        </p:txBody>
      </p:sp>
      <p:sp>
        <p:nvSpPr>
          <p:cNvPr id="1806140850" name="Google Shape;93;p2"/>
          <p:cNvSpPr/>
          <p:nvPr/>
        </p:nvSpPr>
        <p:spPr bwMode="auto">
          <a:xfrm rot="5399976">
            <a:off x="3113541" y="-1439055"/>
            <a:ext cx="831998" cy="5785555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F3F3F3"/>
          </a:solidFill>
          <a:ln>
            <a:noFill/>
          </a:ln>
        </p:spPr>
        <p:txBody>
          <a:bodyPr spcFirstLastPara="1" vert="vert270" wrap="square" lIns="91423" tIns="91423" rIns="91423" bIns="91423" anchor="ctr" anchorCtr="0">
            <a:noAutofit/>
          </a:bodyPr>
          <a:lstStyle/>
          <a:p>
            <a:pPr marL="0" lvl="0" indent="0" algn="l" defTabSz="182244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800" b="0" i="0" u="none" strike="noStrike" cap="none" spc="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СОКРАЩЕНИЕ ЖИВОТНЫХ БЕЗ ВЛАДЕЛЬЦЕВ (СОБАК) НА УЛИЦАХ, СОКРАЩЕНИЕ КОЛИЧЕСТВА НАПАДЕНИЙ (ПОКУСОВ) И ПОВЫШЕНИЕ УРОВНЯ БЕЗОПАСНОСТИ</a:t>
            </a:r>
            <a:endParaRPr sz="1800"/>
          </a:p>
        </p:txBody>
      </p:sp>
      <p:sp>
        <p:nvSpPr>
          <p:cNvPr id="1767077807" name="Google Shape;93;p2"/>
          <p:cNvSpPr/>
          <p:nvPr/>
        </p:nvSpPr>
        <p:spPr bwMode="auto">
          <a:xfrm rot="5399976">
            <a:off x="3132911" y="-449547"/>
            <a:ext cx="793260" cy="5785555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F3F3F3"/>
          </a:solidFill>
          <a:ln>
            <a:noFill/>
          </a:ln>
        </p:spPr>
        <p:txBody>
          <a:bodyPr spcFirstLastPara="1" vert="vert270" wrap="square" lIns="91423" tIns="91423" rIns="91423" bIns="91423" anchor="ctr" anchorCtr="0">
            <a:noAutofit/>
          </a:bodyPr>
          <a:lstStyle/>
          <a:p>
            <a:pPr lvl="0" algn="l" defTabSz="57784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0" i="0" u="none" strike="noStrike" cap="none" spc="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ПОЛНЫЙ УЧЕТ ЖИВОТНЫХ (СОБАК)</a:t>
            </a:r>
            <a:endParaRPr sz="1800" b="0">
              <a:latin typeface="Impact"/>
            </a:endParaRPr>
          </a:p>
        </p:txBody>
      </p:sp>
      <p:sp>
        <p:nvSpPr>
          <p:cNvPr id="651962275" name="Google Shape;93;p2"/>
          <p:cNvSpPr/>
          <p:nvPr/>
        </p:nvSpPr>
        <p:spPr bwMode="auto">
          <a:xfrm rot="5399976">
            <a:off x="3123697" y="549406"/>
            <a:ext cx="811686" cy="5785555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F3F3F3"/>
          </a:solidFill>
          <a:ln>
            <a:noFill/>
          </a:ln>
        </p:spPr>
        <p:txBody>
          <a:bodyPr spcFirstLastPara="1" vert="vert270" wrap="square" lIns="91423" tIns="91423" rIns="91423" bIns="91423" anchor="ctr" anchorCtr="0">
            <a:noAutofit/>
          </a:bodyPr>
          <a:lstStyle/>
          <a:p>
            <a:pPr marL="0" lvl="0" indent="0" algn="l" defTabSz="182244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800" b="0" i="0" u="none" strike="noStrike" cap="none" spc="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КАЖДАЯ ОТЛОВЛЕННАЯ СОБАКА ЧЕРЕЗ 6 МЕСЯЦЕВ ПОЛУЧАЕТ ВЛАДЕЛЬЦА</a:t>
            </a:r>
            <a:endParaRPr sz="18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87726559" name="Google Shape;93;p2"/>
          <p:cNvSpPr/>
          <p:nvPr/>
        </p:nvSpPr>
        <p:spPr bwMode="auto">
          <a:xfrm rot="5399976">
            <a:off x="3121862" y="1541417"/>
            <a:ext cx="815358" cy="5785555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F3F3F3"/>
          </a:solidFill>
          <a:ln>
            <a:noFill/>
          </a:ln>
        </p:spPr>
        <p:txBody>
          <a:bodyPr spcFirstLastPara="1" vert="vert270" wrap="square" lIns="91423" tIns="91423" rIns="91423" bIns="91423" anchor="ctr" anchorCtr="0">
            <a:noAutofit/>
          </a:bodyPr>
          <a:lstStyle/>
          <a:p>
            <a:pPr marL="0" lvl="0" indent="0" algn="l" defTabSz="182244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800" b="0" i="0" u="none" strike="noStrike" cap="none" spc="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ПРИВЛЕЧЕНИЕ НЕГОСУДАРСТВЕННОГО СЕКТОРА К ОТЛОВУ </a:t>
            </a:r>
            <a:br>
              <a:rPr lang="ru-RU" sz="1800" b="0" i="0" u="none" strike="noStrike" cap="none" spc="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</a:br>
            <a:r>
              <a:rPr lang="ru-RU" sz="1800" b="0" i="0" u="none" strike="noStrike" cap="none" spc="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И СОДЕРЖАНИЮ ЖИВОТНЫХ БЕЗ ВЛАДЕЛЬЦЕВ</a:t>
            </a:r>
            <a:endParaRPr sz="14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19781102" name="Google Shape;93;p2"/>
          <p:cNvSpPr/>
          <p:nvPr/>
        </p:nvSpPr>
        <p:spPr bwMode="auto">
          <a:xfrm rot="5399976">
            <a:off x="3128107" y="2500162"/>
            <a:ext cx="802868" cy="5785555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F3F3F3"/>
          </a:solidFill>
          <a:ln>
            <a:noFill/>
          </a:ln>
        </p:spPr>
        <p:txBody>
          <a:bodyPr spcFirstLastPara="1" vert="vert270" wrap="square" lIns="91423" tIns="91423" rIns="91423" bIns="91423" anchor="ctr" anchorCtr="0">
            <a:noAutofit/>
          </a:bodyPr>
          <a:lstStyle/>
          <a:p>
            <a:pPr>
              <a:defRPr/>
            </a:pPr>
            <a:r>
              <a:rPr lang="ru-RU" sz="1800" b="0" i="0" u="none" strike="noStrike" cap="none" spc="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ПОВЫШЕНИЕ КУЛЬТУРЫ ОБРАЩЕНИЯ С ЖИВОТНЫМИ </a:t>
            </a:r>
            <a:br>
              <a:rPr lang="ru-RU" sz="1800" b="0" i="0" u="none" strike="noStrike" cap="none" spc="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</a:br>
            <a:r>
              <a:rPr lang="ru-RU" sz="1800" b="0" i="0" u="none" strike="noStrike" cap="none" spc="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И ОТВЕТСТВЕННОСТИ ЗА ИХ СОДЕРЖАНИЕ</a:t>
            </a:r>
            <a:endParaRPr sz="1800"/>
          </a:p>
        </p:txBody>
      </p:sp>
      <p:sp>
        <p:nvSpPr>
          <p:cNvPr id="1747299086" name="Google Shape;93;p2"/>
          <p:cNvSpPr/>
          <p:nvPr/>
        </p:nvSpPr>
        <p:spPr bwMode="auto">
          <a:xfrm rot="5399976">
            <a:off x="3145746" y="3448870"/>
            <a:ext cx="767590" cy="5810779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F3F3F3"/>
          </a:solidFill>
          <a:ln>
            <a:noFill/>
          </a:ln>
        </p:spPr>
        <p:txBody>
          <a:bodyPr spcFirstLastPara="1" vert="vert270" wrap="square" lIns="91423" tIns="91423" rIns="91423" bIns="91423" anchor="ctr" anchorCtr="0">
            <a:noAutofit/>
          </a:bodyPr>
          <a:lstStyle/>
          <a:p>
            <a:pPr marL="0" lvl="0" indent="0" algn="l" defTabSz="182244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800" b="0" i="0" u="none" strike="noStrike" cap="none" spc="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ДОСТИЖЕНИЕ ЦЕЛЕВЫХ ПОКАЗАТЕЛЕЙ КОНЦЕПЦИИ ОБРАЩЕНИЯ С ЖИВОТНЫМИ</a:t>
            </a:r>
            <a:endParaRPr sz="180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35063304" name="Google Shape;102;p2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8284424" y="92790"/>
            <a:ext cx="512599" cy="507774"/>
          </a:xfrm>
          <a:prstGeom prst="rect">
            <a:avLst/>
          </a:prstGeom>
          <a:noFill/>
          <a:ln>
            <a:noFill/>
          </a:ln>
        </p:spPr>
      </p:pic>
      <p:sp>
        <p:nvSpPr>
          <p:cNvPr id="1367343937" name="TextBox 1367343936"/>
          <p:cNvSpPr txBox="1"/>
          <p:nvPr/>
        </p:nvSpPr>
        <p:spPr bwMode="auto">
          <a:xfrm>
            <a:off x="122170" y="1217083"/>
            <a:ext cx="355940" cy="45755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1.</a:t>
            </a:r>
            <a:endParaRPr sz="2000">
              <a:solidFill>
                <a:schemeClr val="accent1">
                  <a:lumMod val="50000"/>
                </a:schemeClr>
              </a:solidFill>
              <a:latin typeface="Impact"/>
              <a:cs typeface="Impact"/>
            </a:endParaRPr>
          </a:p>
        </p:txBody>
      </p:sp>
      <p:sp>
        <p:nvSpPr>
          <p:cNvPr id="2112194020" name="TextBox 2112194019"/>
          <p:cNvSpPr txBox="1"/>
          <p:nvPr/>
        </p:nvSpPr>
        <p:spPr bwMode="auto">
          <a:xfrm>
            <a:off x="103715" y="2209474"/>
            <a:ext cx="392850" cy="45755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2.</a:t>
            </a:r>
            <a:endParaRPr sz="2000">
              <a:solidFill>
                <a:schemeClr val="accent1">
                  <a:lumMod val="50000"/>
                </a:schemeClr>
              </a:solidFill>
              <a:latin typeface="Impact"/>
              <a:cs typeface="Impact"/>
            </a:endParaRPr>
          </a:p>
        </p:txBody>
      </p:sp>
      <p:sp>
        <p:nvSpPr>
          <p:cNvPr id="1683985771" name="TextBox 1683985770"/>
          <p:cNvSpPr txBox="1"/>
          <p:nvPr/>
        </p:nvSpPr>
        <p:spPr bwMode="auto">
          <a:xfrm>
            <a:off x="140625" y="3124552"/>
            <a:ext cx="401482" cy="45755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3.</a:t>
            </a:r>
            <a:endParaRPr sz="2000">
              <a:solidFill>
                <a:schemeClr val="accent1">
                  <a:lumMod val="50000"/>
                </a:schemeClr>
              </a:solidFill>
              <a:latin typeface="Impact"/>
              <a:cs typeface="Impact"/>
            </a:endParaRPr>
          </a:p>
        </p:txBody>
      </p:sp>
      <p:sp>
        <p:nvSpPr>
          <p:cNvPr id="1736163362" name="TextBox 1736163361"/>
          <p:cNvSpPr txBox="1"/>
          <p:nvPr/>
        </p:nvSpPr>
        <p:spPr bwMode="auto">
          <a:xfrm>
            <a:off x="140625" y="4129968"/>
            <a:ext cx="392107" cy="45755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4.</a:t>
            </a:r>
            <a:endParaRPr sz="2000">
              <a:solidFill>
                <a:schemeClr val="accent1">
                  <a:lumMod val="50000"/>
                </a:schemeClr>
              </a:solidFill>
              <a:latin typeface="Impact"/>
              <a:cs typeface="Impact"/>
            </a:endParaRPr>
          </a:p>
        </p:txBody>
      </p:sp>
      <p:sp>
        <p:nvSpPr>
          <p:cNvPr id="591006006" name="TextBox 591006005"/>
          <p:cNvSpPr txBox="1"/>
          <p:nvPr/>
        </p:nvSpPr>
        <p:spPr bwMode="auto">
          <a:xfrm>
            <a:off x="140625" y="5164160"/>
            <a:ext cx="403416" cy="45755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5.</a:t>
            </a:r>
            <a:endParaRPr sz="2000">
              <a:solidFill>
                <a:schemeClr val="accent1">
                  <a:lumMod val="50000"/>
                </a:schemeClr>
              </a:solidFill>
              <a:latin typeface="Impact"/>
              <a:cs typeface="Impact"/>
            </a:endParaRPr>
          </a:p>
        </p:txBody>
      </p:sp>
      <p:sp>
        <p:nvSpPr>
          <p:cNvPr id="156233596" name="TextBox 156233595"/>
          <p:cNvSpPr txBox="1"/>
          <p:nvPr/>
        </p:nvSpPr>
        <p:spPr bwMode="auto">
          <a:xfrm>
            <a:off x="140625" y="5970464"/>
            <a:ext cx="404906" cy="45755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6.</a:t>
            </a:r>
            <a:endParaRPr sz="2000">
              <a:solidFill>
                <a:schemeClr val="accent1">
                  <a:lumMod val="50000"/>
                </a:schemeClr>
              </a:solidFill>
              <a:latin typeface="Impact"/>
              <a:cs typeface="Impac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29178" y="127000"/>
            <a:ext cx="8834820" cy="592816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600" b="0">
                <a:solidFill>
                  <a:schemeClr val="tx2">
                    <a:lumMod val="25000"/>
                  </a:schemeClr>
                </a:solidFill>
                <a:latin typeface="Impact"/>
                <a:ea typeface="Impact"/>
                <a:cs typeface="Impact"/>
              </a:rPr>
              <a:t>НАШИ ДОСТИЖЕНИЯ ЗА 2023 ГОД</a:t>
            </a:r>
            <a:endParaRPr sz="2600" b="0">
              <a:solidFill>
                <a:schemeClr val="tx2">
                  <a:lumMod val="25000"/>
                </a:schemeClr>
              </a:solidFill>
              <a:latin typeface="Impact"/>
              <a:cs typeface="Impact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 bwMode="auto"/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27579" y="1074496"/>
            <a:ext cx="3165443" cy="24838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285138" y="1805441"/>
            <a:ext cx="3273980" cy="26214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4081828" y="2817480"/>
            <a:ext cx="3404821" cy="24798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677298" y="3627047"/>
            <a:ext cx="2062714" cy="2788041"/>
          </a:xfrm>
          <a:prstGeom prst="rect">
            <a:avLst/>
          </a:prstGeom>
        </p:spPr>
      </p:pic>
      <p:sp>
        <p:nvSpPr>
          <p:cNvPr id="1993584572" name="Google Shape;116;p15"/>
          <p:cNvSpPr/>
          <p:nvPr/>
        </p:nvSpPr>
        <p:spPr bwMode="auto">
          <a:xfrm rot="10799989" flipH="1">
            <a:off x="129178" y="856148"/>
            <a:ext cx="8603357" cy="4559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2350"/>
              </a:srgbClr>
            </a:outerShdw>
          </a:effectLst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/>
              <a:buNone/>
              <a:defRPr/>
            </a:pPr>
            <a:endParaRPr>
              <a:solidFill>
                <a:srgbClr val="FFFFFF"/>
              </a:solidFill>
              <a:latin typeface="Montserrat SemiBold"/>
              <a:ea typeface="Montserrat SemiBold"/>
              <a:cs typeface="Montserrat SemiBold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MasterSp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Google Shape;329;p17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5798637" y="0"/>
            <a:ext cx="3339209" cy="6852876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g1474fb3d74e_0_151" descr="C:\Users\Trofimov\AppData\Local\Temp\i (2).webp"/>
          <p:cNvSpPr/>
          <p:nvPr/>
        </p:nvSpPr>
        <p:spPr bwMode="auto">
          <a:xfrm>
            <a:off x="155575" y="-144463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96994630" name="Google Shape;362;g214e3612911_0_28"/>
          <p:cNvSpPr txBox="1">
            <a:spLocks noGrp="1"/>
          </p:cNvSpPr>
          <p:nvPr/>
        </p:nvSpPr>
        <p:spPr bwMode="auto">
          <a:xfrm>
            <a:off x="3062624" y="2732199"/>
            <a:ext cx="4752000" cy="716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45699" rIns="91423" bIns="45699" anchor="ctr" anchorCtr="0">
            <a:norm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399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0999" algn="l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599" algn="l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114300" lvl="0" indent="0" algn="ctr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SzPts val="1800"/>
              <a:buNone/>
              <a:defRPr/>
            </a:pPr>
            <a:r>
              <a:rPr lang="ru-RU" sz="3450">
                <a:solidFill>
                  <a:srgbClr val="434343"/>
                </a:solidFill>
                <a:latin typeface="Impact"/>
                <a:ea typeface="Impact"/>
                <a:cs typeface="Impact"/>
              </a:rPr>
              <a:t>СПАСИБО ЗА ВНИМАНИЕ!</a:t>
            </a:r>
            <a:endParaRPr sz="3450">
              <a:solidFill>
                <a:srgbClr val="434343"/>
              </a:solidFill>
              <a:latin typeface="Impact"/>
              <a:ea typeface="Impact"/>
              <a:cs typeface="Impact"/>
            </a:endParaRPr>
          </a:p>
        </p:txBody>
      </p:sp>
      <p:pic>
        <p:nvPicPr>
          <p:cNvPr id="793040073" name="Google Shape;361;g214e3612911_0_28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460374" y="1923424"/>
            <a:ext cx="2500548" cy="2334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20324248" name="Google Shape;122;p5"/>
          <p:cNvSpPr txBox="1"/>
          <p:nvPr/>
        </p:nvSpPr>
        <p:spPr bwMode="auto">
          <a:xfrm>
            <a:off x="29392" y="221534"/>
            <a:ext cx="9120256" cy="764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7" rIns="91422" bIns="45697" anchor="ctr" anchorCtr="0">
            <a:noAutofit/>
          </a:bodyPr>
          <a:lstStyle/>
          <a:p>
            <a: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400" b="0" i="0" u="none" strike="noStrike" cap="none" spc="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  <a:t>ЭТАПЫ РЕАЛИЗАЦИИ МЕРОПРИЯТИЙ В ОБЛАСТИ ОБРАЩЕНИЯ </a:t>
            </a:r>
            <a:br>
              <a:rPr lang="ru-RU" sz="2400" b="0" i="0" u="none" strike="noStrike" cap="none" spc="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</a:br>
            <a:r>
              <a:rPr lang="ru-RU" sz="2400" b="0" i="0" u="none" strike="noStrike" cap="none" spc="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  <a:t>С ЖИВОТНЫМИ БЕЗ ВЛАДЕЛЬЦЕВ</a:t>
            </a:r>
            <a:r>
              <a:rPr lang="ru-RU" sz="2600" b="0" i="0" u="none" strike="noStrike" cap="none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  <a:t> </a:t>
            </a:r>
            <a:endParaRPr sz="2600" b="0" i="0" u="none" strike="noStrike" cap="none" spc="0">
              <a:solidFill>
                <a:schemeClr val="tx2">
                  <a:lumMod val="25000"/>
                </a:schemeClr>
              </a:solidFill>
              <a:latin typeface="Impact"/>
              <a:ea typeface="Montserrat SemiBold"/>
              <a:cs typeface="Montserrat SemiBold"/>
            </a:endParaRPr>
          </a:p>
          <a:p>
            <a: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sz="2000" b="0" i="0" u="none" strike="noStrike" cap="none" spc="0">
              <a:solidFill>
                <a:schemeClr val="accent1">
                  <a:lumMod val="75000"/>
                </a:schemeClr>
              </a:solidFill>
              <a:latin typeface="Impact"/>
              <a:cs typeface="Times New Roman"/>
            </a:endParaRPr>
          </a:p>
        </p:txBody>
      </p:sp>
      <p:grpSp>
        <p:nvGrpSpPr>
          <p:cNvPr id="1262060845" name="Google Shape;124;p5"/>
          <p:cNvGrpSpPr/>
          <p:nvPr/>
        </p:nvGrpSpPr>
        <p:grpSpPr bwMode="auto">
          <a:xfrm>
            <a:off x="476778" y="4423745"/>
            <a:ext cx="8132772" cy="2277702"/>
            <a:chOff x="0" y="0"/>
            <a:chExt cx="8132772" cy="2277702"/>
          </a:xfrm>
        </p:grpSpPr>
        <p:sp>
          <p:nvSpPr>
            <p:cNvPr id="1699241818" name="Google Shape;125;p5"/>
            <p:cNvSpPr/>
            <p:nvPr/>
          </p:nvSpPr>
          <p:spPr bwMode="auto">
            <a:xfrm>
              <a:off x="0" y="0"/>
              <a:ext cx="2292921" cy="2277702"/>
            </a:xfrm>
            <a:prstGeom prst="roundRect">
              <a:avLst>
                <a:gd name="adj" fmla="val 16667"/>
              </a:avLst>
            </a:prstGeom>
            <a:solidFill>
              <a:srgbClr val="F3F3F3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2" tIns="91422" rIns="91422" bIns="91422" anchor="ctr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defRPr/>
              </a:pPr>
              <a:endParaRPr sz="1800" b="0" i="0" u="none" strike="noStrike" cap="none">
                <a:solidFill>
                  <a:srgbClr val="005DA2"/>
                </a:solidFill>
                <a:latin typeface="Montserrat Medium"/>
                <a:ea typeface="Montserrat Medium"/>
                <a:cs typeface="Montserrat Medium"/>
              </a:endParaRPr>
            </a:p>
          </p:txBody>
        </p:sp>
        <p:sp>
          <p:nvSpPr>
            <p:cNvPr id="1864619860" name="Google Shape;126;p5"/>
            <p:cNvSpPr/>
            <p:nvPr/>
          </p:nvSpPr>
          <p:spPr bwMode="auto">
            <a:xfrm>
              <a:off x="2919923" y="0"/>
              <a:ext cx="2292921" cy="2277702"/>
            </a:xfrm>
            <a:prstGeom prst="roundRect">
              <a:avLst>
                <a:gd name="adj" fmla="val 16667"/>
              </a:avLst>
            </a:prstGeom>
            <a:solidFill>
              <a:srgbClr val="F3F3F3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2" tIns="91422" rIns="91422" bIns="91422" anchor="ctr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defRPr/>
              </a:pPr>
              <a:endParaRPr sz="1800" b="0" i="0" u="none" strike="noStrike" cap="none">
                <a:solidFill>
                  <a:srgbClr val="005DA2"/>
                </a:solidFill>
                <a:latin typeface="Montserrat Medium"/>
                <a:ea typeface="Montserrat Medium"/>
                <a:cs typeface="Montserrat Medium"/>
              </a:endParaRPr>
            </a:p>
          </p:txBody>
        </p:sp>
        <p:sp>
          <p:nvSpPr>
            <p:cNvPr id="476997530" name="Google Shape;127;p5"/>
            <p:cNvSpPr txBox="1"/>
            <p:nvPr/>
          </p:nvSpPr>
          <p:spPr bwMode="auto">
            <a:xfrm>
              <a:off x="3069455" y="260281"/>
              <a:ext cx="2112760" cy="1650301"/>
            </a:xfrm>
            <a:prstGeom prst="rect">
              <a:avLst/>
            </a:prstGeom>
            <a:solidFill>
              <a:srgbClr val="F3F3F3"/>
            </a:solidFill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defRPr/>
              </a:pPr>
              <a:r>
                <a:rPr lang="ru-RU" sz="1400" b="0" i="0" u="none" strike="noStrike" cap="none">
                  <a:solidFill>
                    <a:schemeClr val="accent1">
                      <a:lumMod val="50000"/>
                    </a:schemeClr>
                  </a:solidFill>
                  <a:latin typeface="Impact"/>
                  <a:ea typeface="Montserrat Medium"/>
                  <a:cs typeface="Montserrat Medium"/>
                </a:rPr>
                <a:t>ОТВЕТСТВЕННОСТЬ ЗА НАРУШЕНИЕ ПРАВИЛ СОДЕРЖАНИЯ И ВЫГУЛА ДОМАШНИХ ЖИВОТНЫХ</a:t>
              </a:r>
              <a:endParaRPr sz="1400" b="0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endParaRPr>
            </a:p>
          </p:txBody>
        </p:sp>
        <p:sp>
          <p:nvSpPr>
            <p:cNvPr id="2087443112" name="Google Shape;128;p5"/>
            <p:cNvSpPr/>
            <p:nvPr/>
          </p:nvSpPr>
          <p:spPr bwMode="auto">
            <a:xfrm>
              <a:off x="5839850" y="0"/>
              <a:ext cx="2292921" cy="2277702"/>
            </a:xfrm>
            <a:prstGeom prst="roundRect">
              <a:avLst>
                <a:gd name="adj" fmla="val 16667"/>
              </a:avLst>
            </a:prstGeom>
            <a:solidFill>
              <a:srgbClr val="F3F3F3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2" tIns="91422" rIns="91422" bIns="91422" anchor="ctr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defRPr/>
              </a:pPr>
              <a:endParaRPr sz="1800" b="0" i="0" u="none" strike="noStrike" cap="none">
                <a:solidFill>
                  <a:srgbClr val="005DA2"/>
                </a:solidFill>
                <a:latin typeface="Montserrat Medium"/>
                <a:ea typeface="Montserrat Medium"/>
                <a:cs typeface="Montserrat Medium"/>
              </a:endParaRPr>
            </a:p>
          </p:txBody>
        </p:sp>
        <p:sp>
          <p:nvSpPr>
            <p:cNvPr id="564883355" name="Google Shape;129;p5"/>
            <p:cNvSpPr txBox="1"/>
            <p:nvPr/>
          </p:nvSpPr>
          <p:spPr bwMode="auto">
            <a:xfrm>
              <a:off x="5920756" y="117453"/>
              <a:ext cx="2157638" cy="1922835"/>
            </a:xfrm>
            <a:prstGeom prst="rect">
              <a:avLst/>
            </a:prstGeom>
            <a:solidFill>
              <a:srgbClr val="F3F3F3"/>
            </a:solidFill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defRPr/>
              </a:pPr>
              <a:r>
                <a:rPr lang="ru-RU" sz="1400" b="0" i="0" u="none" strike="noStrike" cap="none">
                  <a:solidFill>
                    <a:schemeClr val="accent1">
                      <a:lumMod val="50000"/>
                    </a:schemeClr>
                  </a:solidFill>
                  <a:latin typeface="Impact"/>
                  <a:ea typeface="Montserrat Medium"/>
                  <a:cs typeface="Montserrat Medium"/>
                </a:rPr>
                <a:t>ПЕРЕДАЧА ЧАСТИ ГОСУДАРСТВЕННЫХ ПОЛНОМОЧИЙ НА УРОВЕНЬ СУБЪЕКТА</a:t>
              </a:r>
              <a:endParaRPr sz="1400" b="0">
                <a:solidFill>
                  <a:schemeClr val="accent1">
                    <a:lumMod val="50000"/>
                  </a:schemeClr>
                </a:solidFill>
                <a:latin typeface="Impact"/>
              </a:endParaRPr>
            </a:p>
          </p:txBody>
        </p:sp>
        <p:sp>
          <p:nvSpPr>
            <p:cNvPr id="1628827809" name="Google Shape;130;p5"/>
            <p:cNvSpPr txBox="1"/>
            <p:nvPr/>
          </p:nvSpPr>
          <p:spPr bwMode="auto">
            <a:xfrm>
              <a:off x="111861" y="152172"/>
              <a:ext cx="2124253" cy="1843857"/>
            </a:xfrm>
            <a:prstGeom prst="rect">
              <a:avLst/>
            </a:prstGeom>
            <a:solidFill>
              <a:srgbClr val="F3F3F3"/>
            </a:solidFill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defRPr/>
              </a:pPr>
              <a:r>
                <a:rPr lang="ru-RU" sz="1400" b="0" i="0" u="none" strike="noStrike" cap="none">
                  <a:solidFill>
                    <a:schemeClr val="accent1">
                      <a:lumMod val="50000"/>
                    </a:schemeClr>
                  </a:solidFill>
                  <a:latin typeface="Impact"/>
                  <a:ea typeface="Montserrat Medium"/>
                  <a:cs typeface="Montserrat Medium"/>
                </a:rPr>
                <a:t>ПЕРЕХОД  БЕЗНАДЗОРНЫХ ЖИВОТНЫХ В МУНИЦИПАЛЬНУЮ СОБСТВЕННОСТЬ</a:t>
              </a:r>
              <a:endParaRPr sz="1400" b="0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endParaRPr>
            </a:p>
          </p:txBody>
        </p:sp>
      </p:grpSp>
      <p:grpSp>
        <p:nvGrpSpPr>
          <p:cNvPr id="965000063" name="Google Shape;124;p5"/>
          <p:cNvGrpSpPr/>
          <p:nvPr/>
        </p:nvGrpSpPr>
        <p:grpSpPr bwMode="auto">
          <a:xfrm>
            <a:off x="476778" y="1567056"/>
            <a:ext cx="8132772" cy="1877414"/>
            <a:chOff x="0" y="0"/>
            <a:chExt cx="8132772" cy="1877414"/>
          </a:xfrm>
        </p:grpSpPr>
        <p:sp>
          <p:nvSpPr>
            <p:cNvPr id="1021902399" name="Google Shape;125;p5"/>
            <p:cNvSpPr/>
            <p:nvPr/>
          </p:nvSpPr>
          <p:spPr bwMode="auto">
            <a:xfrm>
              <a:off x="0" y="0"/>
              <a:ext cx="2319060" cy="1877414"/>
            </a:xfrm>
            <a:prstGeom prst="roundRect">
              <a:avLst>
                <a:gd name="adj" fmla="val 16667"/>
              </a:avLst>
            </a:prstGeom>
            <a:solidFill>
              <a:srgbClr val="F3F3F3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2" tIns="91422" rIns="91422" bIns="91422" anchor="ctr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defRPr/>
              </a:pPr>
              <a:endParaRPr sz="1800" b="0" i="0" u="none" strike="noStrike" cap="none">
                <a:solidFill>
                  <a:srgbClr val="005DA2"/>
                </a:solidFill>
                <a:latin typeface="Montserrat Medium"/>
                <a:ea typeface="Montserrat Medium"/>
                <a:cs typeface="Montserrat Medium"/>
              </a:endParaRPr>
            </a:p>
          </p:txBody>
        </p:sp>
        <p:sp>
          <p:nvSpPr>
            <p:cNvPr id="1235300056" name="Google Shape;126;p5"/>
            <p:cNvSpPr/>
            <p:nvPr/>
          </p:nvSpPr>
          <p:spPr bwMode="auto">
            <a:xfrm>
              <a:off x="2953211" y="0"/>
              <a:ext cx="2319060" cy="1877414"/>
            </a:xfrm>
            <a:prstGeom prst="roundRect">
              <a:avLst>
                <a:gd name="adj" fmla="val 16667"/>
              </a:avLst>
            </a:prstGeom>
            <a:solidFill>
              <a:srgbClr val="F3F3F3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2" tIns="91422" rIns="91422" bIns="91422" anchor="ctr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defRPr/>
              </a:pPr>
              <a:endParaRPr sz="1800" b="0" i="0" u="none" strike="noStrike" cap="none">
                <a:solidFill>
                  <a:srgbClr val="005DA2"/>
                </a:solidFill>
                <a:latin typeface="Montserrat Medium"/>
                <a:ea typeface="Montserrat Medium"/>
                <a:cs typeface="Montserrat Medium"/>
              </a:endParaRPr>
            </a:p>
          </p:txBody>
        </p:sp>
        <p:sp>
          <p:nvSpPr>
            <p:cNvPr id="332133980" name="Google Shape;127;p5"/>
            <p:cNvSpPr txBox="1"/>
            <p:nvPr/>
          </p:nvSpPr>
          <p:spPr bwMode="auto">
            <a:xfrm>
              <a:off x="3038872" y="157563"/>
              <a:ext cx="2147737" cy="1449685"/>
            </a:xfrm>
            <a:prstGeom prst="rect">
              <a:avLst/>
            </a:prstGeom>
            <a:solidFill>
              <a:srgbClr val="F3F3F3"/>
            </a:solidFill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defRPr/>
              </a:pPr>
              <a:r>
                <a:rPr lang="ru-RU" sz="1400" b="0" i="0" u="none" strike="noStrike" cap="none">
                  <a:solidFill>
                    <a:schemeClr val="accent1">
                      <a:lumMod val="50000"/>
                    </a:schemeClr>
                  </a:solidFill>
                  <a:latin typeface="Impact"/>
                  <a:ea typeface="Montserrat Medium"/>
                  <a:cs typeface="Montserrat Medium"/>
                </a:rPr>
                <a:t>УЧЕТ ВСЕХ ЖИВОТНЫХ  </a:t>
              </a:r>
              <a:endParaRPr sz="1400" b="0">
                <a:solidFill>
                  <a:schemeClr val="accent1">
                    <a:lumMod val="50000"/>
                  </a:schemeClr>
                </a:solidFill>
              </a:endParaRPr>
            </a:p>
            <a:p>
              <a:pPr marL="0" marR="0" lvl="0" indent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defRPr/>
              </a:pPr>
              <a:endParaRPr sz="1400" b="0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endParaRPr>
            </a:p>
            <a:p>
              <a:pPr marL="0" marR="0" lvl="0" indent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defRPr/>
              </a:pPr>
              <a:endParaRPr sz="1400" b="0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endParaRPr>
            </a:p>
            <a:p>
              <a:pPr marL="0" marR="0" lvl="0" indent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defRPr/>
              </a:pPr>
              <a:r>
                <a:rPr lang="ru-RU" sz="1400" b="0" i="0" u="none" strike="noStrike" cap="none">
                  <a:solidFill>
                    <a:schemeClr val="accent1">
                      <a:lumMod val="50000"/>
                    </a:schemeClr>
                  </a:solidFill>
                  <a:latin typeface="Impact"/>
                  <a:ea typeface="Montserrat Medium"/>
                  <a:cs typeface="Montserrat Medium"/>
                </a:rPr>
                <a:t>(31.12. 202</a:t>
              </a:r>
              <a:r>
                <a:rPr lang="ru-RU" sz="1400" b="0" i="0" u="none" strike="noStrike" cap="none" spc="0">
                  <a:solidFill>
                    <a:schemeClr val="accent1">
                      <a:lumMod val="50000"/>
                    </a:schemeClr>
                  </a:solidFill>
                  <a:latin typeface="Impact"/>
                  <a:ea typeface="Montserrat Medium"/>
                  <a:cs typeface="Montserrat Medium"/>
                </a:rPr>
                <a:t>5 - 100%)</a:t>
              </a:r>
              <a:endParaRPr sz="1400" b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31862133" name="Google Shape;128;p5"/>
            <p:cNvSpPr/>
            <p:nvPr/>
          </p:nvSpPr>
          <p:spPr bwMode="auto">
            <a:xfrm>
              <a:off x="5813711" y="0"/>
              <a:ext cx="2319060" cy="1877414"/>
            </a:xfrm>
            <a:prstGeom prst="roundRect">
              <a:avLst>
                <a:gd name="adj" fmla="val 16667"/>
              </a:avLst>
            </a:prstGeom>
            <a:solidFill>
              <a:srgbClr val="F3F3F3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2" tIns="91422" rIns="91422" bIns="91422" anchor="ctr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defRPr/>
              </a:pPr>
              <a:endParaRPr sz="1800" b="0" i="0" u="none" strike="noStrike" cap="none">
                <a:solidFill>
                  <a:srgbClr val="005DA2"/>
                </a:solidFill>
                <a:latin typeface="Montserrat Medium"/>
                <a:ea typeface="Montserrat Medium"/>
                <a:cs typeface="Montserrat Medium"/>
              </a:endParaRPr>
            </a:p>
          </p:txBody>
        </p:sp>
        <p:sp>
          <p:nvSpPr>
            <p:cNvPr id="1338403518" name="Google Shape;129;p5"/>
            <p:cNvSpPr txBox="1"/>
            <p:nvPr/>
          </p:nvSpPr>
          <p:spPr bwMode="auto">
            <a:xfrm>
              <a:off x="5867779" y="112639"/>
              <a:ext cx="2043442" cy="1437696"/>
            </a:xfrm>
            <a:prstGeom prst="rect">
              <a:avLst/>
            </a:prstGeom>
            <a:solidFill>
              <a:srgbClr val="F3F3F3"/>
            </a:solidFill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R="0" lv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5">
                    <a:lumMod val="75000"/>
                  </a:schemeClr>
                </a:buClr>
                <a:buSzPts val="1800"/>
                <a:defRPr/>
              </a:pPr>
              <a:r>
                <a:rPr lang="ru-RU" b="1" i="0" u="none" strike="noStrike" cap="none">
                  <a:solidFill>
                    <a:srgbClr val="005DA2"/>
                  </a:solidFill>
                  <a:latin typeface="Montserrat Medium"/>
                  <a:ea typeface="Montserrat Medium"/>
                  <a:cs typeface="Montserrat Medium"/>
                </a:rPr>
                <a:t>  </a:t>
              </a:r>
              <a:r>
                <a:rPr lang="ru-RU" sz="1600" b="1" i="0" u="none" strike="noStrike" cap="none" spc="0">
                  <a:solidFill>
                    <a:srgbClr val="005DA2"/>
                  </a:solidFill>
                  <a:latin typeface="Montserrat Medium"/>
                  <a:ea typeface="Montserrat Medium"/>
                  <a:cs typeface="Montserrat Medium"/>
                </a:rPr>
                <a:t>    </a:t>
              </a:r>
              <a:r>
                <a:rPr lang="ru-RU" sz="1400" b="0" i="0" u="none" strike="noStrike" cap="none" spc="0">
                  <a:solidFill>
                    <a:schemeClr val="accent1">
                      <a:lumMod val="50000"/>
                    </a:schemeClr>
                  </a:solidFill>
                  <a:latin typeface="Impact"/>
                  <a:ea typeface="Montserrat Medium"/>
                  <a:cs typeface="Montserrat Medium"/>
                </a:rPr>
                <a:t>ОБЕСПЕЧЕНИЕ      </a:t>
              </a:r>
              <a:endParaRPr sz="1400" b="0">
                <a:solidFill>
                  <a:schemeClr val="accent1">
                    <a:lumMod val="50000"/>
                  </a:schemeClr>
                </a:solidFill>
              </a:endParaRPr>
            </a:p>
            <a:p>
              <a:pPr marR="0" lv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5">
                    <a:lumMod val="75000"/>
                  </a:schemeClr>
                </a:buClr>
                <a:buSzPts val="1800"/>
                <a:defRPr/>
              </a:pPr>
              <a:r>
                <a:rPr lang="ru-RU" sz="1400" b="0" i="0" u="none" strike="noStrike" cap="none" spc="0">
                  <a:solidFill>
                    <a:schemeClr val="accent1">
                      <a:lumMod val="50000"/>
                    </a:schemeClr>
                  </a:solidFill>
                  <a:latin typeface="Impact"/>
                  <a:ea typeface="Montserrat Medium"/>
                  <a:cs typeface="Montserrat Medium"/>
                </a:rPr>
                <a:t>      ПРИЮТАМИ   </a:t>
              </a:r>
              <a:endParaRPr sz="1400" b="0">
                <a:solidFill>
                  <a:schemeClr val="accent1">
                    <a:lumMod val="50000"/>
                  </a:schemeClr>
                </a:solidFill>
              </a:endParaRPr>
            </a:p>
            <a:p>
              <a:pPr marR="0" lv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5">
                    <a:lumMod val="75000"/>
                  </a:schemeClr>
                </a:buClr>
                <a:buSzPts val="1800"/>
                <a:defRPr/>
              </a:pPr>
              <a:r>
                <a:rPr lang="ru-RU" sz="1400" b="0" i="0" u="none" strike="noStrike" cap="none" spc="0">
                  <a:solidFill>
                    <a:schemeClr val="accent1">
                      <a:lumMod val="50000"/>
                    </a:schemeClr>
                  </a:solidFill>
                  <a:latin typeface="Impact"/>
                  <a:ea typeface="Montserrat Medium"/>
                  <a:cs typeface="Montserrat Medium"/>
                </a:rPr>
                <a:t>      ДЛЯ     </a:t>
              </a:r>
              <a:endParaRPr sz="1400" b="0">
                <a:solidFill>
                  <a:schemeClr val="accent1">
                    <a:lumMod val="50000"/>
                  </a:schemeClr>
                </a:solidFill>
              </a:endParaRPr>
            </a:p>
            <a:p>
              <a:pPr marR="0" lv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5">
                    <a:lumMod val="75000"/>
                  </a:schemeClr>
                </a:buClr>
                <a:buSzPts val="1800"/>
                <a:defRPr/>
              </a:pPr>
              <a:r>
                <a:rPr lang="ru-RU" sz="1400" b="0" i="0" u="none" strike="noStrike" cap="none" spc="0">
                  <a:solidFill>
                    <a:schemeClr val="accent1">
                      <a:lumMod val="50000"/>
                    </a:schemeClr>
                  </a:solidFill>
                  <a:latin typeface="Impact"/>
                  <a:ea typeface="Montserrat Medium"/>
                  <a:cs typeface="Montserrat Medium"/>
                </a:rPr>
                <a:t>       ЖИВОТНЫХ </a:t>
              </a:r>
              <a:endParaRPr sz="1400" b="0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endParaRPr>
            </a:p>
            <a:p>
              <a:pPr marR="0" lv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5">
                    <a:lumMod val="75000"/>
                  </a:schemeClr>
                </a:buClr>
                <a:buSzPts val="1800"/>
                <a:defRPr/>
              </a:pPr>
              <a:endParaRPr sz="1400" b="0">
                <a:solidFill>
                  <a:schemeClr val="accent1">
                    <a:lumMod val="50000"/>
                  </a:schemeClr>
                </a:solidFill>
                <a:latin typeface="Impact"/>
              </a:endParaRPr>
            </a:p>
            <a:p>
              <a:pPr marR="0" lv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5">
                    <a:lumMod val="75000"/>
                  </a:schemeClr>
                </a:buClr>
                <a:buSzPts val="1800"/>
                <a:defRPr/>
              </a:pPr>
              <a:r>
                <a:rPr lang="ru-RU" sz="1400" b="0" i="0" u="none" strike="noStrike" cap="none" spc="0">
                  <a:solidFill>
                    <a:schemeClr val="accent1">
                      <a:lumMod val="50000"/>
                    </a:schemeClr>
                  </a:solidFill>
                  <a:latin typeface="Impact"/>
                  <a:ea typeface="Montserrat Medium"/>
                  <a:cs typeface="Montserrat Medium"/>
                </a:rPr>
                <a:t>   (31.12.2025 - 95%)</a:t>
              </a:r>
              <a:endParaRPr sz="1400" b="0" i="0" u="none" strike="noStrike" cap="none">
                <a:solidFill>
                  <a:srgbClr val="005DA2"/>
                </a:solidFill>
                <a:latin typeface="Impact"/>
                <a:ea typeface="Montserrat Medium"/>
                <a:cs typeface="Montserrat Medium"/>
              </a:endParaRPr>
            </a:p>
          </p:txBody>
        </p:sp>
        <p:sp>
          <p:nvSpPr>
            <p:cNvPr id="1450556691" name="Google Shape;130;p5"/>
            <p:cNvSpPr txBox="1"/>
            <p:nvPr/>
          </p:nvSpPr>
          <p:spPr bwMode="auto">
            <a:xfrm>
              <a:off x="74511" y="103820"/>
              <a:ext cx="2111848" cy="1626553"/>
            </a:xfrm>
            <a:prstGeom prst="rect">
              <a:avLst/>
            </a:prstGeom>
            <a:solidFill>
              <a:srgbClr val="F3F3F3"/>
            </a:solidFill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defRPr/>
              </a:pPr>
              <a:r>
                <a:rPr lang="ru-RU" sz="1400" b="0" i="0" u="none" strike="noStrike" cap="none">
                  <a:solidFill>
                    <a:schemeClr val="accent1">
                      <a:lumMod val="50000"/>
                    </a:schemeClr>
                  </a:solidFill>
                  <a:latin typeface="Impact"/>
                  <a:ea typeface="Montserrat Medium"/>
                  <a:cs typeface="Montserrat Medium"/>
                </a:rPr>
                <a:t>СНИЖЕНИЕ ЧИСЛЕННОСТИ ЖИВОТНЫХ БЕЗ ВЛАДЕЛЬЦЕВ</a:t>
              </a:r>
              <a:endParaRPr sz="1400" b="0">
                <a:solidFill>
                  <a:schemeClr val="accent1">
                    <a:lumMod val="50000"/>
                  </a:schemeClr>
                </a:solidFill>
              </a:endParaRPr>
            </a:p>
            <a:p>
              <a:pPr marL="0" marR="0" lvl="0" indent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defRPr/>
              </a:pPr>
              <a:endParaRPr sz="1400" b="0">
                <a:solidFill>
                  <a:schemeClr val="accent1">
                    <a:lumMod val="50000"/>
                  </a:schemeClr>
                </a:solidFill>
                <a:latin typeface="Impact"/>
              </a:endParaRPr>
            </a:p>
            <a:p>
              <a:pPr marL="0" marR="0" lvl="0" indent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defRPr/>
              </a:pPr>
              <a:r>
                <a:rPr lang="ru-RU" sz="1400" b="0" i="0" u="none" strike="noStrike" cap="none">
                  <a:solidFill>
                    <a:schemeClr val="accent1">
                      <a:lumMod val="50000"/>
                    </a:schemeClr>
                  </a:solidFill>
                  <a:latin typeface="Impact"/>
                  <a:ea typeface="Montserrat Medium"/>
                  <a:cs typeface="Montserrat Medium"/>
                </a:rPr>
                <a:t> (31.12.2025 –до  5%)</a:t>
              </a:r>
              <a:endParaRPr sz="1400" b="0"/>
            </a:p>
            <a:p>
              <a:pPr marL="0" marR="0" lvl="0" indent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defRPr/>
              </a:pPr>
              <a:endParaRPr sz="1400" b="0" i="0" u="none" strike="noStrike" cap="none">
                <a:solidFill>
                  <a:srgbClr val="005DA2"/>
                </a:solidFill>
                <a:latin typeface="Montserrat Medium"/>
                <a:ea typeface="Montserrat Medium"/>
                <a:cs typeface="Montserrat Medium"/>
              </a:endParaRPr>
            </a:p>
          </p:txBody>
        </p:sp>
      </p:grpSp>
      <p:sp>
        <p:nvSpPr>
          <p:cNvPr id="588762562" name="Google Shape;207;p11"/>
          <p:cNvSpPr txBox="1"/>
          <p:nvPr/>
        </p:nvSpPr>
        <p:spPr bwMode="auto">
          <a:xfrm>
            <a:off x="373356" y="3706767"/>
            <a:ext cx="8733288" cy="670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60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  <a:t>Новая правовая конструкция, направленная на достижение целей Концепции - 2023 год</a:t>
            </a:r>
            <a:endParaRPr lang="ru-RU" sz="1600">
              <a:solidFill>
                <a:srgbClr val="005DA2"/>
              </a:solidFill>
              <a:latin typeface="Impact"/>
              <a:ea typeface="Montserrat SemiBold"/>
              <a:cs typeface="Montserrat SemiBold"/>
            </a:endParaRP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600">
              <a:solidFill>
                <a:srgbClr val="005DA2"/>
              </a:solidFill>
              <a:latin typeface="Montserrat SemiBold"/>
              <a:ea typeface="Montserrat SemiBold"/>
              <a:cs typeface="Montserrat SemiBold"/>
            </a:endParaRPr>
          </a:p>
        </p:txBody>
      </p:sp>
      <p:sp>
        <p:nvSpPr>
          <p:cNvPr id="1880475502" name="Google Shape;132;p5"/>
          <p:cNvSpPr/>
          <p:nvPr/>
        </p:nvSpPr>
        <p:spPr bwMode="auto">
          <a:xfrm>
            <a:off x="116887" y="1021958"/>
            <a:ext cx="545099" cy="545099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/>
            </a:pPr>
            <a:r>
              <a:rPr lang="ru-RU" sz="1800" b="1" i="0" u="none" strike="noStrike" cap="none">
                <a:solidFill>
                  <a:srgbClr val="00B050"/>
                </a:solidFill>
                <a:latin typeface="Montserrat"/>
                <a:ea typeface="Montserrat"/>
                <a:cs typeface="Montserrat"/>
              </a:rPr>
              <a:t>1</a:t>
            </a:r>
            <a:endParaRPr sz="1900" b="1" i="0" u="none" strike="noStrike" cap="none">
              <a:solidFill>
                <a:srgbClr val="00B050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id="1744982272" name="Google Shape;207;p11"/>
          <p:cNvSpPr txBox="1"/>
          <p:nvPr/>
        </p:nvSpPr>
        <p:spPr bwMode="auto">
          <a:xfrm>
            <a:off x="794650" y="1021956"/>
            <a:ext cx="7890701" cy="427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sp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600" b="0" i="0" u="none" strike="noStrike" cap="none" spc="0">
                <a:solidFill>
                  <a:srgbClr val="005DA2"/>
                </a:solidFill>
                <a:latin typeface="Montserrat Medium"/>
                <a:ea typeface="Montserrat Medium"/>
                <a:cs typeface="Montserrat Medium"/>
              </a:rPr>
              <a:t> </a:t>
            </a:r>
            <a:r>
              <a:rPr lang="ru-RU" sz="1600" b="0" i="0" u="none" strike="noStrike" cap="none" spc="0">
                <a:solidFill>
                  <a:srgbClr val="005DA2"/>
                </a:solidFill>
                <a:latin typeface="Montserrat SemiBold"/>
                <a:ea typeface="Montserrat Medium"/>
                <a:cs typeface="Montserrat SemiBold"/>
              </a:rPr>
              <a:t> </a:t>
            </a:r>
            <a:r>
              <a:rPr lang="ru-RU" sz="1600" b="0" i="0" u="none" strike="noStrike" cap="none" spc="0">
                <a:solidFill>
                  <a:schemeClr val="tx2">
                    <a:lumMod val="25000"/>
                  </a:schemeClr>
                </a:solidFill>
                <a:latin typeface="Impact"/>
                <a:ea typeface="Montserrat Medium"/>
                <a:cs typeface="Montserrat SemiBold"/>
              </a:rPr>
              <a:t>Концепция обращения с животными в  Югре - 2021 год</a:t>
            </a:r>
            <a:endParaRPr sz="1600" b="0">
              <a:solidFill>
                <a:schemeClr val="tx2">
                  <a:lumMod val="25000"/>
                </a:schemeClr>
              </a:solidFill>
              <a:latin typeface="Impact"/>
              <a:ea typeface="Montserrat SemiBold"/>
              <a:cs typeface="Montserrat SemiBold"/>
            </a:endParaRPr>
          </a:p>
        </p:txBody>
      </p:sp>
      <p:sp>
        <p:nvSpPr>
          <p:cNvPr id="1914147401" name="Google Shape;132;p5"/>
          <p:cNvSpPr/>
          <p:nvPr/>
        </p:nvSpPr>
        <p:spPr bwMode="auto">
          <a:xfrm>
            <a:off x="204229" y="3659143"/>
            <a:ext cx="545098" cy="545098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/>
            </a:pPr>
            <a:r>
              <a:rPr lang="ru-RU" sz="1800" b="1" i="0" u="none" strike="noStrike" cap="none">
                <a:solidFill>
                  <a:srgbClr val="00B050"/>
                </a:solidFill>
                <a:latin typeface="Montserrat"/>
                <a:ea typeface="Montserrat"/>
                <a:cs typeface="Montserrat"/>
              </a:rPr>
              <a:t>2</a:t>
            </a:r>
            <a:endParaRPr sz="1900" b="1" i="0" u="none" strike="noStrike" cap="none">
              <a:solidFill>
                <a:srgbClr val="00B050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id="1469010234" name="Google Shape;116;p15"/>
          <p:cNvSpPr/>
          <p:nvPr/>
        </p:nvSpPr>
        <p:spPr bwMode="auto">
          <a:xfrm rot="10799989" flipH="1">
            <a:off x="208165" y="851341"/>
            <a:ext cx="8603358" cy="4559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2350"/>
              </a:srgbClr>
            </a:outerShdw>
          </a:effectLst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/>
              <a:buNone/>
              <a:defRPr/>
            </a:pPr>
            <a:endParaRPr>
              <a:solidFill>
                <a:srgbClr val="FFFFFF"/>
              </a:solidFill>
              <a:latin typeface="Montserrat SemiBold"/>
              <a:ea typeface="Montserrat SemiBold"/>
              <a:cs typeface="Montserrat SemiBold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87" name="Google Shape;387;g1485f915637_0_0"/>
          <p:cNvSpPr txBox="1">
            <a:spLocks noGrp="1"/>
          </p:cNvSpPr>
          <p:nvPr>
            <p:ph type="title"/>
          </p:nvPr>
        </p:nvSpPr>
        <p:spPr bwMode="auto">
          <a:xfrm>
            <a:off x="974" y="55918"/>
            <a:ext cx="9143024" cy="731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1800"/>
              <a:buFont typeface="Libre Franklin Medium"/>
              <a:buNone/>
              <a:defRPr/>
            </a:pPr>
            <a: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  <a:t>РЕЗУЛЬТАТЫ РЕАЛИЗАЦИИ МЕРОПРИЯТИЙ В ОБЛАСТИ ОБРАЩЕНИЯ </a:t>
            </a:r>
            <a:b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</a:br>
            <a: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  <a:t>С ЖИВОТНЫМИ БЕЗ ВЛАДЕЛЬЦЕВ ЗА 9 МЕСЯЦЕВ 2023 ГОДА</a:t>
            </a:r>
            <a:endParaRPr sz="2400" b="0">
              <a:solidFill>
                <a:srgbClr val="1F3864"/>
              </a:solidFill>
              <a:latin typeface="Impact"/>
              <a:ea typeface="Montserrat SemiBold"/>
              <a:cs typeface="Montserrat SemiBold"/>
            </a:endParaRPr>
          </a:p>
        </p:txBody>
      </p:sp>
      <p:graphicFrame>
        <p:nvGraphicFramePr>
          <p:cNvPr id="16" name="Google Shape;144;p5"/>
          <p:cNvGraphicFramePr>
            <a:graphicFrameLocks xmlns:a="http://schemas.openxmlformats.org/drawingml/2006/main"/>
          </p:cNvGraphicFramePr>
          <p:nvPr/>
        </p:nvGraphicFramePr>
        <p:xfrm>
          <a:off x="281840" y="1052877"/>
          <a:ext cx="8520155" cy="5301760"/>
        </p:xfrm>
        <a:graphic>
          <a:graphicData uri="http://schemas.openxmlformats.org/drawingml/2006/table">
            <a:tbl>
              <a:tblPr firstRow="1" firstCol="1" lastRow="0" lastCol="0" bandRow="1" bandCol="0"/>
              <a:tblGrid>
                <a:gridCol w="3654620"/>
                <a:gridCol w="1556713"/>
                <a:gridCol w="1513820"/>
                <a:gridCol w="1795002"/>
              </a:tblGrid>
              <a:tr h="698593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О</a:t>
                      </a: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сновные показатели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9 месяцев 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2022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9 месяцев 2023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Р</a:t>
                      </a: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езультат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98593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Н</a:t>
                      </a: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ападения безнадзорных собак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1 277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871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rgbClr val="00B050"/>
                          </a:solidFill>
                          <a:latin typeface="Impact"/>
                          <a:ea typeface="Impact"/>
                          <a:cs typeface="Impact"/>
                        </a:rPr>
                        <a:t>Сокращение на 32%</a:t>
                      </a:r>
                      <a:endParaRPr sz="1600" b="0" i="0" u="none" strike="noStrike" cap="none">
                        <a:solidFill>
                          <a:srgbClr val="00B05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98593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С</a:t>
                      </a: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ообщения в </a:t>
                      </a:r>
                      <a:r>
                        <a:rPr lang="ru-RU" sz="16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«</a:t>
                      </a: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Инцидент Менеджмент</a:t>
                      </a:r>
                      <a:r>
                        <a:rPr lang="ru-RU" sz="16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» 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1 571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1 381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rgbClr val="00B050"/>
                          </a:solidFill>
                          <a:latin typeface="Impact"/>
                          <a:ea typeface="Impact"/>
                          <a:cs typeface="Impact"/>
                        </a:rPr>
                        <a:t>Сокращение на 12%</a:t>
                      </a:r>
                      <a:endParaRPr sz="1600" b="0" u="none" strike="noStrike" cap="none">
                        <a:solidFill>
                          <a:srgbClr val="00B05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98593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О</a:t>
                      </a: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тловлено животных без владельцев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3 992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3 585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rgbClr val="00B050"/>
                          </a:solidFill>
                          <a:latin typeface="Impact"/>
                          <a:ea typeface="Impact"/>
                          <a:cs typeface="Impact"/>
                        </a:rPr>
                        <a:t>Сокращение на 10%</a:t>
                      </a:r>
                      <a:endParaRPr sz="1600" b="0" u="none" strike="noStrike" cap="none">
                        <a:solidFill>
                          <a:srgbClr val="00B05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91746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В</a:t>
                      </a: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ыпущено животных без владельцев</a:t>
                      </a:r>
                      <a:endParaRPr sz="16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в прежние места обитания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1018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280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rgbClr val="00B050"/>
                          </a:solidFill>
                          <a:latin typeface="Impact"/>
                          <a:ea typeface="Impact"/>
                          <a:cs typeface="Impact"/>
                        </a:rPr>
                        <a:t>Сокращение </a:t>
                      </a:r>
                      <a:endParaRPr sz="1600" b="0" i="0" u="none" strike="noStrike" cap="none">
                        <a:solidFill>
                          <a:srgbClr val="00B05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rgbClr val="00B050"/>
                          </a:solidFill>
                          <a:latin typeface="Impact"/>
                          <a:ea typeface="Impact"/>
                          <a:cs typeface="Impact"/>
                        </a:rPr>
                        <a:t>в 3 раза</a:t>
                      </a:r>
                      <a:endParaRPr sz="1600" b="0" u="none" strike="noStrike" cap="none">
                        <a:solidFill>
                          <a:srgbClr val="00B05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57821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З</a:t>
                      </a: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арегистрировано владельческих собак 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11 835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34 096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rgbClr val="00B050"/>
                          </a:solidFill>
                          <a:latin typeface="Impact"/>
                          <a:ea typeface="Impact"/>
                          <a:cs typeface="Impact"/>
                        </a:rPr>
                        <a:t>Увеличение</a:t>
                      </a:r>
                      <a:endParaRPr sz="1600" b="0" u="none" strike="noStrike" cap="none">
                        <a:solidFill>
                          <a:srgbClr val="00B05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rgbClr val="00B050"/>
                          </a:solidFill>
                          <a:latin typeface="Impact"/>
                          <a:ea typeface="Impact"/>
                          <a:cs typeface="Impact"/>
                        </a:rPr>
                        <a:t>в 3 раза</a:t>
                      </a:r>
                      <a:endParaRPr sz="1600" b="0" i="0" u="none" strike="noStrike" cap="none">
                        <a:solidFill>
                          <a:srgbClr val="00B05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57821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З</a:t>
                      </a: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арегистрировано собак без владельцев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8 354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4 077</a:t>
                      </a:r>
                      <a:endParaRPr sz="1600" b="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rgbClr val="00B050"/>
                          </a:solidFill>
                          <a:latin typeface="Impact"/>
                          <a:ea typeface="Impact"/>
                          <a:cs typeface="Impact"/>
                        </a:rPr>
                        <a:t>Сокращение </a:t>
                      </a:r>
                      <a:endParaRPr sz="1600" b="0" u="none" strike="noStrike" cap="none">
                        <a:solidFill>
                          <a:srgbClr val="00B05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b="0" i="0" u="none" strike="noStrike" cap="none">
                          <a:solidFill>
                            <a:srgbClr val="00B050"/>
                          </a:solidFill>
                          <a:latin typeface="Impact"/>
                          <a:ea typeface="Impact"/>
                          <a:cs typeface="Impact"/>
                        </a:rPr>
                        <a:t>в 2 раза</a:t>
                      </a:r>
                      <a:endParaRPr sz="1600" b="0" i="0" u="none" strike="noStrike" cap="none">
                        <a:solidFill>
                          <a:srgbClr val="00B05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1450" marR="91450" marT="34300" marB="3430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16148587" name="Google Shape;116;p15"/>
          <p:cNvSpPr/>
          <p:nvPr/>
        </p:nvSpPr>
        <p:spPr bwMode="auto">
          <a:xfrm rot="10799989" flipH="1">
            <a:off x="208164" y="837099"/>
            <a:ext cx="8603357" cy="4559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2350"/>
              </a:srgbClr>
            </a:outerShdw>
          </a:effectLst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/>
              <a:buNone/>
              <a:defRPr/>
            </a:pPr>
            <a:endParaRPr>
              <a:solidFill>
                <a:srgbClr val="FFFFFF"/>
              </a:solidFill>
              <a:latin typeface="Montserrat SemiBold"/>
              <a:ea typeface="Montserrat SemiBold"/>
              <a:cs typeface="Montserrat SemiBold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87" name="Google Shape;387;g1485f915637_0_0"/>
          <p:cNvSpPr txBox="1">
            <a:spLocks noGrp="1"/>
          </p:cNvSpPr>
          <p:nvPr>
            <p:ph type="title"/>
          </p:nvPr>
        </p:nvSpPr>
        <p:spPr bwMode="auto">
          <a:xfrm>
            <a:off x="-1332" y="-174112"/>
            <a:ext cx="9127256" cy="1325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1800"/>
              <a:buFont typeface="Libre Franklin Medium"/>
              <a:buNone/>
              <a:defRPr/>
            </a:pPr>
            <a: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  <a:t>РЕЗУЛЬТАТЫ РЕАЛИЗАЦИИ МЕРОПРИЯТИЙ В ОБЛАСТИ ОБРАЩЕНИЯ С ЖИВОТНЫМИ БЕЗ ВЛАДЕЛЬЦЕВ</a:t>
            </a:r>
            <a:r>
              <a:rPr lang="ru-RU" sz="2000" b="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  <a:t> </a:t>
            </a:r>
            <a:endParaRPr sz="1900" b="1">
              <a:solidFill>
                <a:schemeClr val="tx2">
                  <a:lumMod val="25000"/>
                </a:schemeClr>
              </a:solidFill>
              <a:latin typeface="Montserrat SemiBold"/>
              <a:ea typeface="Montserrat SemiBold"/>
              <a:cs typeface="Montserrat SemiBold"/>
            </a:endParaRPr>
          </a:p>
        </p:txBody>
      </p:sp>
      <p:sp>
        <p:nvSpPr>
          <p:cNvPr id="17" name="TextBox 16"/>
          <p:cNvSpPr txBox="1"/>
          <p:nvPr/>
        </p:nvSpPr>
        <p:spPr bwMode="auto">
          <a:xfrm>
            <a:off x="636841" y="1151487"/>
            <a:ext cx="7586949" cy="530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buClr>
                <a:srgbClr val="1F3864"/>
              </a:buClr>
              <a:buSzPts val="1800"/>
              <a:defRPr/>
            </a:pPr>
            <a:r>
              <a:rPr lang="ru-RU" sz="16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Сообщения, поступившие в систему</a:t>
            </a:r>
            <a:endParaRPr sz="1600">
              <a:solidFill>
                <a:schemeClr val="accent1">
                  <a:lumMod val="50000"/>
                </a:schemeClr>
              </a:solidFill>
            </a:endParaRPr>
          </a:p>
          <a:p>
            <a:pPr lvl="0" algn="ctr">
              <a:lnSpc>
                <a:spcPct val="90000"/>
              </a:lnSpc>
              <a:buClr>
                <a:srgbClr val="1F3864"/>
              </a:buClr>
              <a:buSzPts val="1800"/>
              <a:defRPr/>
            </a:pPr>
            <a:r>
              <a:rPr lang="ru-RU" sz="16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«ИНЦИДЕНТ МЕНЕДЖМЕНТ» за 9 месяцев 2023 года</a:t>
            </a:r>
            <a:endParaRPr sz="1600" b="0" i="0" u="none" strike="noStrike" cap="none" spc="0">
              <a:ln>
                <a:noFill/>
              </a:ln>
              <a:solidFill>
                <a:schemeClr val="accent1">
                  <a:lumMod val="50000"/>
                </a:schemeClr>
              </a:solidFill>
              <a:latin typeface="Impact"/>
              <a:ea typeface="+mn-ea"/>
            </a:endParaRPr>
          </a:p>
        </p:txBody>
      </p:sp>
      <p:graphicFrame>
        <p:nvGraphicFramePr>
          <p:cNvPr id="28" name="Google Shape;153;p6"/>
          <p:cNvGraphicFramePr>
            <a:graphicFrameLocks xmlns:a="http://schemas.openxmlformats.org/drawingml/2006/main"/>
          </p:cNvGraphicFramePr>
          <p:nvPr/>
        </p:nvGraphicFramePr>
        <p:xfrm>
          <a:off x="636842" y="1868222"/>
          <a:ext cx="7562305" cy="1810739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3780000"/>
                <a:gridCol w="3782305"/>
              </a:tblGrid>
              <a:tr h="311949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Год</a:t>
                      </a:r>
                      <a:endParaRPr sz="16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Количество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2828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2020</a:t>
                      </a:r>
                      <a:endParaRPr sz="16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1 306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2828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2021</a:t>
                      </a:r>
                      <a:endParaRPr sz="16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3 221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2828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2022</a:t>
                      </a:r>
                      <a:endParaRPr sz="16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2 206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60320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9 месяцев</a:t>
                      </a:r>
                      <a:endParaRPr sz="1600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2023 года</a:t>
                      </a:r>
                      <a:endParaRPr sz="16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1 381</a:t>
                      </a:r>
                      <a:endParaRPr sz="160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2828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Итого</a:t>
                      </a:r>
                      <a:endParaRPr sz="16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8 114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9" name="Google Shape;154;p6"/>
          <p:cNvSpPr/>
          <p:nvPr/>
        </p:nvSpPr>
        <p:spPr bwMode="auto">
          <a:xfrm>
            <a:off x="636841" y="4115124"/>
            <a:ext cx="2295135" cy="7317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99" tIns="45675" rIns="91399" bIns="45675" anchor="t" anchorCtr="0">
            <a:sp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/>
            </a:pPr>
            <a:r>
              <a:rPr lang="ru-RU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ТОП муниципалитетов</a:t>
            </a:r>
            <a:endParaRPr>
              <a:solidFill>
                <a:schemeClr val="accent1">
                  <a:lumMod val="50000"/>
                </a:schemeClr>
              </a:solidFill>
              <a:latin typeface="Impact"/>
              <a:ea typeface="Impact"/>
              <a:cs typeface="Impact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/>
            </a:pPr>
            <a:r>
              <a:rPr lang="ru-RU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по количеству сообщений</a:t>
            </a: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 </a:t>
            </a:r>
            <a:r>
              <a:rPr lang="ru-RU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в 2021 году</a:t>
            </a:r>
            <a:endParaRPr i="0" u="none" strike="noStrike" cap="none">
              <a:solidFill>
                <a:schemeClr val="accent1">
                  <a:lumMod val="75000"/>
                </a:schemeClr>
              </a:solidFill>
              <a:latin typeface="Impact"/>
              <a:ea typeface="Impact"/>
              <a:cs typeface="Impact"/>
            </a:endParaRPr>
          </a:p>
        </p:txBody>
      </p:sp>
      <p:graphicFrame>
        <p:nvGraphicFramePr>
          <p:cNvPr id="30" name="Google Shape;150;p6"/>
          <p:cNvGraphicFramePr>
            <a:graphicFrameLocks xmlns:a="http://schemas.openxmlformats.org/drawingml/2006/main"/>
          </p:cNvGraphicFramePr>
          <p:nvPr/>
        </p:nvGraphicFramePr>
        <p:xfrm>
          <a:off x="636843" y="4829072"/>
          <a:ext cx="2292975" cy="1240808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1403300"/>
                <a:gridCol w="889675"/>
              </a:tblGrid>
              <a:tr h="258682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Нижневартовск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520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0606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Мегион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417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2871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Ханты-Мансийск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265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2871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Лангепас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239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2871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Советский район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238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1" name="Google Shape;154;p6"/>
          <p:cNvSpPr/>
          <p:nvPr/>
        </p:nvSpPr>
        <p:spPr bwMode="auto">
          <a:xfrm>
            <a:off x="3278887" y="4089982"/>
            <a:ext cx="2304298" cy="7317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99" tIns="45675" rIns="91399" bIns="45675" anchor="t" anchorCtr="0">
            <a:sp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/>
            </a:pPr>
            <a:r>
              <a:rPr lang="ru-RU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ТОП муниципалитетов</a:t>
            </a:r>
            <a:endParaRPr>
              <a:solidFill>
                <a:schemeClr val="accent1">
                  <a:lumMod val="50000"/>
                </a:schemeClr>
              </a:solidFill>
              <a:latin typeface="Impact"/>
              <a:ea typeface="Impact"/>
              <a:cs typeface="Impact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/>
            </a:pPr>
            <a:r>
              <a:rPr lang="ru-RU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по количеству сообщений</a:t>
            </a: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 </a:t>
            </a:r>
            <a:r>
              <a:rPr lang="ru-RU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в 2022 году</a:t>
            </a:r>
            <a:endParaRPr i="0" u="none" strike="noStrike" cap="none">
              <a:solidFill>
                <a:schemeClr val="accent1">
                  <a:lumMod val="50000"/>
                </a:schemeClr>
              </a:solidFill>
              <a:latin typeface="Impact"/>
              <a:ea typeface="Impact"/>
              <a:cs typeface="Impact"/>
            </a:endParaRPr>
          </a:p>
        </p:txBody>
      </p:sp>
      <p:graphicFrame>
        <p:nvGraphicFramePr>
          <p:cNvPr id="32" name="Google Shape;150;p6"/>
          <p:cNvGraphicFramePr>
            <a:graphicFrameLocks xmlns:a="http://schemas.openxmlformats.org/drawingml/2006/main"/>
          </p:cNvGraphicFramePr>
          <p:nvPr/>
        </p:nvGraphicFramePr>
        <p:xfrm>
          <a:off x="3278888" y="4853698"/>
          <a:ext cx="2292975" cy="1219200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1403300"/>
                <a:gridCol w="889675"/>
              </a:tblGrid>
              <a:tr h="193800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Нижневартовск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232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0725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Нефтеюганск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163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83725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Мегион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156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66400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Ханты-Мансийск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133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900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Советский район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124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3" name="Google Shape;155;p6"/>
          <p:cNvSpPr txBox="1"/>
          <p:nvPr/>
        </p:nvSpPr>
        <p:spPr bwMode="auto">
          <a:xfrm>
            <a:off x="5930457" y="4024977"/>
            <a:ext cx="2288993" cy="823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99" tIns="91399" rIns="91399" bIns="91399" anchor="t" anchorCtr="0">
            <a:sp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/>
            </a:pPr>
            <a:r>
              <a:rPr lang="ru-RU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ТОП муниципалитетов</a:t>
            </a: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 </a:t>
            </a:r>
            <a:r>
              <a:rPr lang="ru-RU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по количеству сообщений за </a:t>
            </a:r>
            <a:endParaRPr>
              <a:solidFill>
                <a:schemeClr val="accent1">
                  <a:lumMod val="50000"/>
                </a:schemeClr>
              </a:solidFill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/>
            </a:pPr>
            <a:r>
              <a:rPr lang="ru-RU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9 месяцев 2023 года</a:t>
            </a:r>
            <a:endParaRPr i="0" u="none" strike="noStrike" cap="none">
              <a:solidFill>
                <a:schemeClr val="accent1">
                  <a:lumMod val="50000"/>
                </a:schemeClr>
              </a:solidFill>
              <a:latin typeface="Impact"/>
              <a:ea typeface="Impact"/>
              <a:cs typeface="Impact"/>
            </a:endParaRPr>
          </a:p>
        </p:txBody>
      </p:sp>
      <p:graphicFrame>
        <p:nvGraphicFramePr>
          <p:cNvPr id="34" name="Google Shape;152;p6"/>
          <p:cNvGraphicFramePr>
            <a:graphicFrameLocks xmlns:a="http://schemas.openxmlformats.org/drawingml/2006/main"/>
          </p:cNvGraphicFramePr>
          <p:nvPr/>
        </p:nvGraphicFramePr>
        <p:xfrm>
          <a:off x="5930458" y="4829071"/>
          <a:ext cx="2292975" cy="1226557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1403300"/>
                <a:gridCol w="889675"/>
              </a:tblGrid>
              <a:tr h="251197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Нижневартовск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190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6134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Советский район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159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43355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Мегион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155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6134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Югорск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141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6134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Нефтеюганск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82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76403457" name="Google Shape;116;p15"/>
          <p:cNvSpPr/>
          <p:nvPr/>
        </p:nvSpPr>
        <p:spPr bwMode="auto">
          <a:xfrm rot="10799989" flipH="1">
            <a:off x="129179" y="856149"/>
            <a:ext cx="8603357" cy="4559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2350"/>
              </a:srgbClr>
            </a:outerShdw>
          </a:effectLst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/>
              <a:buNone/>
              <a:defRPr/>
            </a:pPr>
            <a:endParaRPr>
              <a:solidFill>
                <a:srgbClr val="FFFFFF"/>
              </a:solidFill>
              <a:latin typeface="Montserrat SemiBold"/>
              <a:ea typeface="Montserrat SemiBold"/>
              <a:cs typeface="Montserrat SemiBold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idx="12"/>
          </p:nvPr>
        </p:nvSpPr>
        <p:spPr bwMode="auto"/>
        <p:txBody>
          <a:bodyPr/>
          <a:lstStyle/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 bwMode="auto">
          <a:xfrm>
            <a:off x="448545" y="3806096"/>
            <a:ext cx="2294053" cy="1120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350" b="0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mpact"/>
                <a:ea typeface="+mn-ea"/>
              </a:rPr>
              <a:t>ТОП муниципалитетов по количеству покусов бездомными собаками </a:t>
            </a:r>
            <a:endParaRPr b="0">
              <a:solidFill>
                <a:schemeClr val="accent1">
                  <a:lumMod val="50000"/>
                </a:schemeClr>
              </a:solidFill>
            </a:endParaRPr>
          </a:p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350" b="0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mpact"/>
                <a:ea typeface="+mn-ea"/>
              </a:rPr>
              <a:t>в 2021 году</a:t>
            </a:r>
            <a:endParaRPr sz="1350" b="0" i="0" u="none" strike="noStrike" cap="none" spc="0">
              <a:ln>
                <a:noFill/>
              </a:ln>
              <a:solidFill>
                <a:schemeClr val="accent1">
                  <a:lumMod val="50000"/>
                </a:schemeClr>
              </a:solidFill>
              <a:latin typeface="Impact"/>
              <a:ea typeface="+mn-ea"/>
            </a:endParaRPr>
          </a:p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350" b="0" i="0" u="none" strike="noStrike" cap="none" spc="0">
                <a:ln>
                  <a:noFill/>
                </a:ln>
                <a:solidFill>
                  <a:srgbClr val="FF0000"/>
                </a:solidFill>
                <a:latin typeface="Trebuchet MS"/>
                <a:ea typeface="+mn-ea"/>
                <a:cs typeface="Arial"/>
              </a:rPr>
              <a:t>                      </a:t>
            </a:r>
            <a:endParaRPr/>
          </a:p>
        </p:txBody>
      </p:sp>
      <p:graphicFrame>
        <p:nvGraphicFramePr>
          <p:cNvPr id="6" name="Google Shape;153;p6"/>
          <p:cNvGraphicFramePr>
            <a:graphicFrameLocks xmlns:a="http://schemas.openxmlformats.org/drawingml/2006/main"/>
          </p:cNvGraphicFramePr>
          <p:nvPr/>
        </p:nvGraphicFramePr>
        <p:xfrm>
          <a:off x="422727" y="1848922"/>
          <a:ext cx="8083096" cy="1740653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4034891"/>
                <a:gridCol w="4048205"/>
              </a:tblGrid>
              <a:tr h="276373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Год</a:t>
                      </a:r>
                      <a:endParaRPr sz="16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Количество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2828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2020</a:t>
                      </a:r>
                      <a:endParaRPr sz="16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1 153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2828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2021</a:t>
                      </a:r>
                      <a:endParaRPr sz="16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1 615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2828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2022</a:t>
                      </a:r>
                      <a:endParaRPr sz="16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1 515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60320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9 месяцев 2023 года</a:t>
                      </a:r>
                      <a:endParaRPr sz="16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871</a:t>
                      </a:r>
                      <a:endParaRPr sz="160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2828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Итого</a:t>
                      </a:r>
                      <a:endParaRPr sz="16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5 154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 bwMode="auto">
          <a:xfrm>
            <a:off x="422726" y="1151485"/>
            <a:ext cx="8094061" cy="530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buClr>
                <a:srgbClr val="1F3864"/>
              </a:buClr>
              <a:buSzPts val="1800"/>
              <a:defRPr/>
            </a:pPr>
            <a:r>
              <a:rPr lang="ru-RU" sz="16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Зафиксировано покусов животными без владельцев на территории округа </a:t>
            </a:r>
            <a:br>
              <a:rPr lang="ru-RU" sz="16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</a:br>
            <a:r>
              <a:rPr lang="ru-RU" sz="16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за 9 месяцев 2023 года</a:t>
            </a:r>
            <a:endParaRPr sz="1600" b="0" i="0" u="none" strike="noStrike" cap="none" spc="0">
              <a:ln>
                <a:noFill/>
              </a:ln>
              <a:solidFill>
                <a:schemeClr val="accent1">
                  <a:lumMod val="50000"/>
                </a:schemeClr>
              </a:solidFill>
              <a:latin typeface="Impact"/>
              <a:ea typeface="+mn-ea"/>
            </a:endParaRPr>
          </a:p>
        </p:txBody>
      </p:sp>
      <p:graphicFrame>
        <p:nvGraphicFramePr>
          <p:cNvPr id="8" name="Google Shape;150;p6"/>
          <p:cNvGraphicFramePr>
            <a:graphicFrameLocks xmlns:a="http://schemas.openxmlformats.org/drawingml/2006/main"/>
          </p:cNvGraphicFramePr>
          <p:nvPr/>
        </p:nvGraphicFramePr>
        <p:xfrm>
          <a:off x="448547" y="4855288"/>
          <a:ext cx="2292975" cy="1240808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1403300"/>
                <a:gridCol w="889675"/>
              </a:tblGrid>
              <a:tr h="258682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Нижневартовск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401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0606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Сургут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247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2871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Сургутский район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138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2871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Мегион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116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2871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Советский район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107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Google Shape;150;p6"/>
          <p:cNvGraphicFramePr>
            <a:graphicFrameLocks xmlns:a="http://schemas.openxmlformats.org/drawingml/2006/main"/>
          </p:cNvGraphicFramePr>
          <p:nvPr/>
        </p:nvGraphicFramePr>
        <p:xfrm>
          <a:off x="3358593" y="4855287"/>
          <a:ext cx="2292975" cy="1240808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1403300"/>
                <a:gridCol w="889675"/>
              </a:tblGrid>
              <a:tr h="258682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Нижневартовск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264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0606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Сургут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235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2871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Сургутский район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100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2871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Мегион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109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2871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Советский район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100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 bwMode="auto">
          <a:xfrm>
            <a:off x="3357873" y="3806096"/>
            <a:ext cx="2303578" cy="1120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350" b="1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mpact"/>
                <a:ea typeface="+mn-ea"/>
              </a:rPr>
              <a:t>Т</a:t>
            </a:r>
            <a:r>
              <a:rPr lang="ru-RU" sz="1350" b="0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mpact"/>
                <a:ea typeface="Arial"/>
              </a:rPr>
              <a:t>ОП муниципалитетов по количеству покусов бездомными</a:t>
            </a:r>
            <a:r>
              <a:rPr lang="ru-RU" sz="1350" b="0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mpact"/>
                <a:ea typeface="+mn-ea"/>
              </a:rPr>
              <a:t> собаками в 2022 году</a:t>
            </a:r>
            <a:endParaRPr sz="1350" b="0" i="0" u="none" strike="noStrike" cap="none" spc="0">
              <a:ln>
                <a:noFill/>
              </a:ln>
              <a:solidFill>
                <a:schemeClr val="accent1">
                  <a:lumMod val="50000"/>
                </a:schemeClr>
              </a:solidFill>
              <a:latin typeface="Impact"/>
              <a:ea typeface="+mn-ea"/>
            </a:endParaRPr>
          </a:p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350" b="0" i="0" u="none" strike="noStrike" cap="none" spc="0">
                <a:ln>
                  <a:noFill/>
                </a:ln>
                <a:solidFill>
                  <a:srgbClr val="FF0000"/>
                </a:solidFill>
                <a:latin typeface="Trebuchet MS"/>
                <a:ea typeface="+mn-ea"/>
                <a:cs typeface="Arial"/>
              </a:rPr>
              <a:t>                   </a:t>
            </a:r>
            <a:r>
              <a:rPr lang="ru-RU" sz="1350" b="0" i="0" u="none" strike="noStrike" cap="none" spc="0">
                <a:ln>
                  <a:noFill/>
                </a:ln>
                <a:solidFill>
                  <a:srgbClr val="FF0000"/>
                </a:solidFill>
                <a:latin typeface="Trebuchet MS"/>
                <a:ea typeface="Arial"/>
                <a:cs typeface="Arial"/>
              </a:rPr>
              <a:t>   </a:t>
            </a:r>
            <a:endParaRPr lang="ru-RU" sz="1350" b="0" i="0" u="none" strike="noStrike" cap="none" spc="0">
              <a:ln>
                <a:noFill/>
              </a:ln>
              <a:solidFill>
                <a:srgbClr val="FF0000"/>
              </a:solidFill>
              <a:latin typeface="Trebuchet MS"/>
              <a:ea typeface="+mn-ea"/>
              <a:cs typeface="Arial"/>
            </a:endParaRPr>
          </a:p>
        </p:txBody>
      </p:sp>
      <p:graphicFrame>
        <p:nvGraphicFramePr>
          <p:cNvPr id="11" name="Google Shape;150;p6"/>
          <p:cNvGraphicFramePr>
            <a:graphicFrameLocks xmlns:a="http://schemas.openxmlformats.org/drawingml/2006/main"/>
          </p:cNvGraphicFramePr>
          <p:nvPr/>
        </p:nvGraphicFramePr>
        <p:xfrm>
          <a:off x="6212849" y="4855287"/>
          <a:ext cx="2292975" cy="1240808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1403300"/>
                <a:gridCol w="889675"/>
              </a:tblGrid>
              <a:tr h="258682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Нижневартовск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161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0606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Сургут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103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2871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Советский район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72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2871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Мегион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63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5" marR="68575" marT="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2871">
                <a:tc>
                  <a:txBody>
                    <a:bodyPr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3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Сургутский район</a:t>
                      </a:r>
                      <a:endParaRPr sz="13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4" marR="68574" marT="0" marB="0" anchor="ctr">
                    <a:lnL w="9524" algn="ctr">
                      <a:solidFill>
                        <a:srgbClr val="1F3864"/>
                      </a:solidFill>
                    </a:lnL>
                    <a:lnR w="9524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4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rgbClr val="FF0000"/>
                          </a:solidFill>
                          <a:latin typeface="Impact"/>
                          <a:ea typeface="Impact"/>
                          <a:cs typeface="Impact"/>
                        </a:rPr>
                        <a:t>37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68574" marR="68574" marT="0" marB="0" anchor="ctr">
                    <a:lnL w="9524" algn="ctr">
                      <a:solidFill>
                        <a:srgbClr val="1F3864"/>
                      </a:solidFill>
                    </a:lnL>
                    <a:lnR w="9524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4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 bwMode="auto">
          <a:xfrm>
            <a:off x="6212128" y="3835044"/>
            <a:ext cx="2303938" cy="1120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350" b="0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mpact"/>
                <a:ea typeface="+mn-ea"/>
              </a:rPr>
              <a:t>ТОП муниципалитетов по количеству покусов бездомными собаками </a:t>
            </a:r>
            <a:br>
              <a:rPr lang="ru-RU" sz="1350" b="0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mpact"/>
                <a:ea typeface="+mn-ea"/>
              </a:rPr>
            </a:br>
            <a:r>
              <a:rPr lang="ru-RU" sz="1350" b="0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mpact"/>
                <a:ea typeface="+mn-ea"/>
              </a:rPr>
              <a:t>за 9 месяцев 2023 года</a:t>
            </a:r>
            <a:endParaRPr sz="1350" b="0" i="0" u="none" strike="noStrike" cap="none" spc="0">
              <a:ln>
                <a:noFill/>
              </a:ln>
              <a:solidFill>
                <a:schemeClr val="accent1">
                  <a:lumMod val="50000"/>
                </a:schemeClr>
              </a:solidFill>
              <a:latin typeface="Impact"/>
              <a:ea typeface="+mn-ea"/>
            </a:endParaRPr>
          </a:p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350" b="0" i="0" u="none" strike="noStrike" cap="none" spc="0">
                <a:ln>
                  <a:noFill/>
                </a:ln>
                <a:solidFill>
                  <a:srgbClr val="FF0000"/>
                </a:solidFill>
                <a:latin typeface="Trebuchet MS"/>
                <a:ea typeface="+mn-ea"/>
                <a:cs typeface="Arial"/>
              </a:rPr>
              <a:t>                    </a:t>
            </a:r>
            <a:r>
              <a:rPr lang="ru-RU" sz="1350" b="0" i="0" u="none" strike="noStrike" cap="none" spc="0">
                <a:ln>
                  <a:noFill/>
                </a:ln>
                <a:solidFill>
                  <a:srgbClr val="FF0000"/>
                </a:solidFill>
                <a:latin typeface="Trebuchet MS"/>
                <a:ea typeface="Arial"/>
                <a:cs typeface="Arial"/>
              </a:rPr>
              <a:t>  </a:t>
            </a:r>
            <a:endParaRPr lang="ru-RU" sz="1350" b="0" i="0" u="none" strike="noStrike" cap="none" spc="0">
              <a:ln>
                <a:noFill/>
              </a:ln>
              <a:solidFill>
                <a:srgbClr val="FF0000"/>
              </a:solidFill>
              <a:latin typeface="Trebuchet MS"/>
              <a:ea typeface="+mn-ea"/>
              <a:cs typeface="Arial"/>
            </a:endParaRPr>
          </a:p>
        </p:txBody>
      </p:sp>
      <p:sp>
        <p:nvSpPr>
          <p:cNvPr id="13" name="Google Shape;387;g1485f915637_0_0"/>
          <p:cNvSpPr txBox="1">
            <a:spLocks noGrp="1"/>
          </p:cNvSpPr>
          <p:nvPr>
            <p:ph type="title"/>
          </p:nvPr>
        </p:nvSpPr>
        <p:spPr bwMode="auto">
          <a:xfrm>
            <a:off x="636843" y="78446"/>
            <a:ext cx="7886700" cy="1073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1800"/>
              <a:buFont typeface="Libre Franklin Medium"/>
              <a:buNone/>
              <a:defRPr/>
            </a:pPr>
            <a: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  <a:t>РЕЗУЛЬТАТЫ РЕАЛИЗАЦИИ МЕРОПРИЯТИЙ В ОБЛАСТИ ОБРАЩЕНИЯ С ЖИВОТНЫМИ БЕЗ ВЛАДЕЛЬЦЕВ </a:t>
            </a:r>
            <a:br>
              <a:rPr lang="ru-RU" sz="1900" b="1">
                <a:solidFill>
                  <a:srgbClr val="1F3864"/>
                </a:solidFill>
                <a:latin typeface="Montserrat SemiBold"/>
                <a:ea typeface="Montserrat SemiBold"/>
                <a:cs typeface="Montserrat SemiBold"/>
              </a:rPr>
            </a:br>
            <a:endParaRPr sz="1900" b="1">
              <a:solidFill>
                <a:srgbClr val="1F3864"/>
              </a:solidFill>
              <a:latin typeface="Montserrat SemiBold"/>
              <a:ea typeface="Montserrat SemiBold"/>
              <a:cs typeface="Montserrat SemiBold"/>
            </a:endParaRPr>
          </a:p>
        </p:txBody>
      </p:sp>
      <p:sp>
        <p:nvSpPr>
          <p:cNvPr id="373436400" name="Google Shape;116;p15"/>
          <p:cNvSpPr/>
          <p:nvPr/>
        </p:nvSpPr>
        <p:spPr bwMode="auto">
          <a:xfrm rot="10799989" flipH="1">
            <a:off x="208164" y="865594"/>
            <a:ext cx="8603357" cy="4559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2350"/>
              </a:srgbClr>
            </a:outerShdw>
          </a:effectLst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/>
              <a:buNone/>
              <a:defRPr/>
            </a:pPr>
            <a:endParaRPr>
              <a:solidFill>
                <a:srgbClr val="FFFFFF"/>
              </a:solidFill>
              <a:latin typeface="Montserrat SemiBold"/>
              <a:ea typeface="Montserrat SemiBold"/>
              <a:cs typeface="Montserrat SemiBold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0025" y="-162431"/>
            <a:ext cx="9105899" cy="132556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cs typeface="Montserrat Medium"/>
              </a:rPr>
              <a:t>ПРИЮТЫ ДЛЯ ЖИВОТНЫХ </a:t>
            </a:r>
            <a:b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cs typeface="Montserrat Medium"/>
              </a:rPr>
            </a:br>
            <a: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cs typeface="Montserrat Medium"/>
              </a:rPr>
              <a:t>НА ТЕРРИТОРИИ АВТОНОМНОГО ОКРУГА</a:t>
            </a:r>
            <a:endParaRPr b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 bwMode="auto"/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>
            <a:off x="2177977" y="3824855"/>
            <a:ext cx="1300812" cy="2375643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2699" cap="flat" cmpd="sng" algn="ctr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>
                <a:solidFill>
                  <a:schemeClr val="accent1">
                    <a:lumMod val="50000"/>
                  </a:schemeClr>
                </a:solidFill>
                <a:latin typeface="Impact"/>
                <a:cs typeface="Montserrat Medium"/>
              </a:rPr>
              <a:t>Частных приютов (предпри-нимате-льский сектор) </a:t>
            </a:r>
            <a:endParaRPr/>
          </a:p>
        </p:txBody>
      </p:sp>
      <p:sp>
        <p:nvSpPr>
          <p:cNvPr id="14" name="Google Shape;201;p11"/>
          <p:cNvSpPr/>
          <p:nvPr/>
        </p:nvSpPr>
        <p:spPr bwMode="auto">
          <a:xfrm>
            <a:off x="623497" y="3784520"/>
            <a:ext cx="1301598" cy="2415978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pPr>
            <a:r>
              <a:rPr lang="ru-RU" sz="1600" b="0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Муници-пальных приютов </a:t>
            </a:r>
            <a:endParaRPr sz="1600" b="0" i="0" u="none" strike="noStrike" cap="none">
              <a:solidFill>
                <a:srgbClr val="005DA2"/>
              </a:solidFill>
              <a:latin typeface="Impact"/>
              <a:ea typeface="Montserrat Medium"/>
              <a:cs typeface="Montserrat Medium"/>
            </a:endParaRPr>
          </a:p>
        </p:txBody>
      </p:sp>
      <p:sp>
        <p:nvSpPr>
          <p:cNvPr id="15" name="Google Shape;201;p11"/>
          <p:cNvSpPr/>
          <p:nvPr/>
        </p:nvSpPr>
        <p:spPr bwMode="auto">
          <a:xfrm>
            <a:off x="3761911" y="3875431"/>
            <a:ext cx="1331565" cy="2325065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spcFirstLastPara="1" wrap="square" lIns="91423" tIns="91423" rIns="91423" bIns="91423" anchor="ctr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pPr>
            <a:r>
              <a:rPr lang="ru-RU" sz="1600" b="0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Частных приютов (некоммерческий сектор СОНКО) </a:t>
            </a:r>
            <a:endParaRPr sz="1600" b="0" i="0" u="none" strike="noStrike" cap="none">
              <a:solidFill>
                <a:schemeClr val="accent1">
                  <a:lumMod val="50000"/>
                </a:schemeClr>
              </a:solidFill>
              <a:latin typeface="Impact"/>
              <a:ea typeface="Montserrat Medium"/>
              <a:cs typeface="Montserrat Medium"/>
            </a:endParaRPr>
          </a:p>
        </p:txBody>
      </p:sp>
      <p:sp>
        <p:nvSpPr>
          <p:cNvPr id="16" name="Google Shape;209;p11"/>
          <p:cNvSpPr/>
          <p:nvPr/>
        </p:nvSpPr>
        <p:spPr bwMode="auto">
          <a:xfrm>
            <a:off x="925967" y="3445553"/>
            <a:ext cx="746626" cy="72577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 cap="flat" cmpd="sng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/>
            </a:pPr>
            <a:r>
              <a:rPr lang="ru-RU" sz="2000" b="0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Montserrat"/>
                <a:cs typeface="Montserrat"/>
              </a:rPr>
              <a:t>6</a:t>
            </a:r>
            <a:endParaRPr sz="2000" b="1" i="0" u="none" strike="noStrike" cap="none">
              <a:solidFill>
                <a:schemeClr val="accent1">
                  <a:lumMod val="75000"/>
                </a:schemeClr>
              </a:solidFill>
              <a:latin typeface="Impact"/>
              <a:ea typeface="Montserrat"/>
              <a:cs typeface="Montserrat"/>
            </a:endParaRPr>
          </a:p>
        </p:txBody>
      </p:sp>
      <p:sp>
        <p:nvSpPr>
          <p:cNvPr id="17" name="Google Shape;209;p11"/>
          <p:cNvSpPr/>
          <p:nvPr/>
        </p:nvSpPr>
        <p:spPr bwMode="auto">
          <a:xfrm>
            <a:off x="2426759" y="3392333"/>
            <a:ext cx="746626" cy="72577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 cap="flat" cmpd="sng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/>
            </a:pPr>
            <a:r>
              <a:rPr lang="ru-RU" sz="2000" b="0">
                <a:solidFill>
                  <a:schemeClr val="accent1">
                    <a:lumMod val="50000"/>
                  </a:schemeClr>
                </a:solidFill>
                <a:latin typeface="Impact"/>
                <a:ea typeface="Montserrat"/>
                <a:cs typeface="Montserrat"/>
              </a:rPr>
              <a:t>5</a:t>
            </a:r>
            <a:endParaRPr sz="2000" b="1" i="0" u="none" strike="noStrike" cap="none">
              <a:solidFill>
                <a:schemeClr val="accent1">
                  <a:lumMod val="75000"/>
                </a:schemeClr>
              </a:solidFill>
              <a:latin typeface="Impact"/>
              <a:ea typeface="Montserrat"/>
              <a:cs typeface="Montserrat"/>
            </a:endParaRPr>
          </a:p>
        </p:txBody>
      </p:sp>
      <p:sp>
        <p:nvSpPr>
          <p:cNvPr id="18" name="Google Shape;209;p11"/>
          <p:cNvSpPr/>
          <p:nvPr/>
        </p:nvSpPr>
        <p:spPr bwMode="auto">
          <a:xfrm>
            <a:off x="4105222" y="3397072"/>
            <a:ext cx="673784" cy="66716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 cap="flat" cmpd="sng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/>
            </a:pPr>
            <a:r>
              <a:rPr lang="ru-RU" sz="2000" b="0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Montserrat"/>
                <a:cs typeface="Montserrat"/>
              </a:rPr>
              <a:t>14</a:t>
            </a:r>
            <a:endParaRPr sz="2000" b="1" i="0" u="none" strike="noStrike" cap="none">
              <a:solidFill>
                <a:schemeClr val="accent1">
                  <a:lumMod val="75000"/>
                </a:schemeClr>
              </a:solidFill>
              <a:latin typeface="Impact"/>
              <a:ea typeface="Montserrat"/>
              <a:cs typeface="Montserrat"/>
            </a:endParaRPr>
          </a:p>
        </p:txBody>
      </p:sp>
      <p:sp>
        <p:nvSpPr>
          <p:cNvPr id="20" name="Google Shape;201;p11"/>
          <p:cNvSpPr/>
          <p:nvPr/>
        </p:nvSpPr>
        <p:spPr bwMode="auto">
          <a:xfrm>
            <a:off x="5405438" y="3863808"/>
            <a:ext cx="1333616" cy="2336688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spcFirstLastPara="1" wrap="square" lIns="91423" tIns="91423" rIns="91423" bIns="91423" anchor="ctr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pPr>
            <a:r>
              <a:rPr lang="ru-RU" sz="1600" b="0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Муници-пальных приюта – срок ввода 2023 год </a:t>
            </a:r>
            <a:endParaRPr sz="1600" b="0" i="0" u="none" strike="noStrike" cap="none">
              <a:solidFill>
                <a:schemeClr val="accent1">
                  <a:lumMod val="50000"/>
                </a:schemeClr>
              </a:solidFill>
              <a:latin typeface="Impact"/>
              <a:ea typeface="Montserrat Medium"/>
              <a:cs typeface="Montserrat Medium"/>
            </a:endParaRPr>
          </a:p>
        </p:txBody>
      </p:sp>
      <p:sp>
        <p:nvSpPr>
          <p:cNvPr id="21" name="Google Shape;209;p11"/>
          <p:cNvSpPr/>
          <p:nvPr/>
        </p:nvSpPr>
        <p:spPr bwMode="auto">
          <a:xfrm>
            <a:off x="5710843" y="3421634"/>
            <a:ext cx="673784" cy="66716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 cap="flat" cmpd="sng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/>
            </a:pPr>
            <a:r>
              <a:rPr lang="ru-RU" sz="2000" b="0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Montserrat"/>
                <a:cs typeface="Montserrat"/>
              </a:rPr>
              <a:t>4</a:t>
            </a:r>
            <a:endParaRPr sz="2000" b="1" i="0" u="none" strike="noStrike" cap="none">
              <a:solidFill>
                <a:schemeClr val="accent1">
                  <a:lumMod val="75000"/>
                </a:schemeClr>
              </a:solidFill>
              <a:latin typeface="Impact"/>
              <a:ea typeface="Montserrat"/>
              <a:cs typeface="Montserrat"/>
            </a:endParaRPr>
          </a:p>
        </p:txBody>
      </p:sp>
      <p:graphicFrame>
        <p:nvGraphicFramePr>
          <p:cNvPr id="23" name="Google Shape;153;p6"/>
          <p:cNvGraphicFramePr>
            <a:graphicFrameLocks xmlns:a="http://schemas.openxmlformats.org/drawingml/2006/main"/>
          </p:cNvGraphicFramePr>
          <p:nvPr/>
        </p:nvGraphicFramePr>
        <p:xfrm>
          <a:off x="623496" y="1095073"/>
          <a:ext cx="7749951" cy="2143429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3036633"/>
                <a:gridCol w="2356659"/>
                <a:gridCol w="2356659"/>
              </a:tblGrid>
              <a:tr h="399991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Год</a:t>
                      </a:r>
                      <a:endParaRPr sz="16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Количество приютов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Количество мест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0573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2020</a:t>
                      </a:r>
                      <a:endParaRPr sz="16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7 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1 200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0573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2021</a:t>
                      </a:r>
                      <a:endParaRPr sz="16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9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1 522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0573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2022</a:t>
                      </a:r>
                      <a:endParaRPr sz="16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20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4 710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0573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2023</a:t>
                      </a:r>
                      <a:endParaRPr sz="16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25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5 296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0573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2024</a:t>
                      </a:r>
                      <a:endParaRPr sz="16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3</a:t>
                      </a:r>
                      <a:endParaRPr sz="160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1 400</a:t>
                      </a:r>
                      <a:endParaRPr sz="1600" i="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0573"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tx2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Итого</a:t>
                      </a:r>
                      <a:endParaRPr sz="1600" u="none" strike="noStrike" cap="none">
                        <a:solidFill>
                          <a:schemeClr val="tx2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i="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28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600" u="none" strike="noStrike" cap="non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6 696</a:t>
                      </a:r>
                      <a:endParaRPr sz="1600" u="none" strike="noStrike" cap="non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9525" marR="9525" marT="7150" marB="0" anchor="ctr">
                    <a:lnL w="9525" algn="ctr">
                      <a:solidFill>
                        <a:srgbClr val="1F3864"/>
                      </a:solidFill>
                    </a:lnL>
                    <a:lnR w="9525" algn="ctr">
                      <a:solidFill>
                        <a:srgbClr val="1F3864"/>
                      </a:solidFill>
                    </a:lnR>
                    <a:lnT w="9525" algn="ctr">
                      <a:solidFill>
                        <a:srgbClr val="1F3864"/>
                      </a:solidFill>
                    </a:lnT>
                    <a:lnB w="9525" algn="ctr">
                      <a:solidFill>
                        <a:srgbClr val="1F3864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4" name="Google Shape;201;p11"/>
          <p:cNvSpPr/>
          <p:nvPr/>
        </p:nvSpPr>
        <p:spPr bwMode="auto">
          <a:xfrm>
            <a:off x="6964976" y="3883331"/>
            <a:ext cx="1333616" cy="2317165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spcFirstLastPara="1" wrap="square" lIns="91423" tIns="91423" rIns="91423" bIns="91423" anchor="ctr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pPr>
            <a:r>
              <a:rPr lang="ru-RU" sz="1600" b="0" i="0" u="none" strike="noStrike" cap="none">
                <a:solidFill>
                  <a:schemeClr val="accent1">
                    <a:lumMod val="50000"/>
                  </a:schemeClr>
                </a:solidFill>
                <a:latin typeface="Impact"/>
                <a:ea typeface="Montserrat Medium"/>
                <a:cs typeface="Montserrat Medium"/>
              </a:rPr>
              <a:t>Площадки для выгула собак</a:t>
            </a:r>
            <a:endParaRPr sz="1600" b="0" i="0" u="none" strike="noStrike" cap="none">
              <a:solidFill>
                <a:schemeClr val="accent1">
                  <a:lumMod val="50000"/>
                </a:schemeClr>
              </a:solidFill>
              <a:latin typeface="Impact"/>
              <a:ea typeface="Montserrat Medium"/>
              <a:cs typeface="Montserrat Medium"/>
            </a:endParaRPr>
          </a:p>
        </p:txBody>
      </p:sp>
      <p:sp>
        <p:nvSpPr>
          <p:cNvPr id="25" name="Google Shape;209;p11"/>
          <p:cNvSpPr/>
          <p:nvPr/>
        </p:nvSpPr>
        <p:spPr bwMode="auto">
          <a:xfrm>
            <a:off x="7302586" y="3370700"/>
            <a:ext cx="673784" cy="66716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 cap="flat" cmpd="sng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/>
            </a:pPr>
            <a:r>
              <a:rPr lang="ru-RU" sz="2000" b="0">
                <a:solidFill>
                  <a:schemeClr val="accent1">
                    <a:lumMod val="50000"/>
                  </a:schemeClr>
                </a:solidFill>
                <a:latin typeface="Impact"/>
                <a:ea typeface="Montserrat"/>
                <a:cs typeface="Montserrat"/>
              </a:rPr>
              <a:t>92</a:t>
            </a:r>
            <a:endParaRPr sz="2000" b="1" i="0" u="none" strike="noStrike" cap="none">
              <a:solidFill>
                <a:schemeClr val="accent1">
                  <a:lumMod val="75000"/>
                </a:schemeClr>
              </a:solidFill>
              <a:latin typeface="Impact"/>
              <a:ea typeface="Montserrat"/>
              <a:cs typeface="Montserrat"/>
            </a:endParaRPr>
          </a:p>
        </p:txBody>
      </p:sp>
      <p:sp>
        <p:nvSpPr>
          <p:cNvPr id="1535099237" name="Google Shape;116;p15"/>
          <p:cNvSpPr/>
          <p:nvPr/>
        </p:nvSpPr>
        <p:spPr bwMode="auto">
          <a:xfrm rot="10799989" flipH="1">
            <a:off x="129178" y="856148"/>
            <a:ext cx="8603357" cy="4559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2350"/>
              </a:srgbClr>
            </a:outerShdw>
          </a:effectLst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/>
              <a:buNone/>
              <a:defRPr/>
            </a:pPr>
            <a:endParaRPr>
              <a:solidFill>
                <a:srgbClr val="FFFFFF"/>
              </a:solidFill>
              <a:latin typeface="Montserrat SemiBold"/>
              <a:ea typeface="Montserrat SemiBold"/>
              <a:cs typeface="Montserrat SemiBold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87" name="Google Shape;387;g1485f915637_0_0"/>
          <p:cNvSpPr txBox="1">
            <a:spLocks noGrp="1"/>
          </p:cNvSpPr>
          <p:nvPr>
            <p:ph type="title"/>
          </p:nvPr>
        </p:nvSpPr>
        <p:spPr bwMode="auto">
          <a:xfrm>
            <a:off x="309899" y="366000"/>
            <a:ext cx="8834100" cy="731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1800"/>
              <a:buFont typeface="Libre Franklin Medium"/>
              <a:buNone/>
              <a:defRPr/>
            </a:pPr>
            <a: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  <a:t>РЕЗУЛЬТАТЫ РЕАЛИЗАЦИИ МЕРОПРИЯТИЙ В ОБЛАСТИ ОБРАЩЕНИЯ </a:t>
            </a:r>
            <a:b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</a:br>
            <a: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  <a:t>С ЖИВОТНЫМИ БЕЗ ВЛАДЕЛЬЦЕВ </a:t>
            </a:r>
            <a:br>
              <a:rPr lang="ru-RU" sz="2000" b="0">
                <a:solidFill>
                  <a:srgbClr val="1F3864"/>
                </a:solidFill>
                <a:latin typeface="Montserrat SemiBold"/>
                <a:ea typeface="Montserrat SemiBold"/>
                <a:cs typeface="Montserrat SemiBold"/>
              </a:rPr>
            </a:br>
            <a:endParaRPr sz="2000" b="0">
              <a:solidFill>
                <a:srgbClr val="1F3864"/>
              </a:solidFill>
              <a:latin typeface="Montserrat SemiBold"/>
              <a:ea typeface="Montserrat SemiBold"/>
              <a:cs typeface="Montserrat SemiBold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78565" y="1340678"/>
            <a:ext cx="8405071" cy="928209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ru-RU" b="0">
                <a:solidFill>
                  <a:srgbClr val="12B34F">
                    <a:lumMod val="75000"/>
                  </a:srgbClr>
                </a:solidFill>
                <a:latin typeface="Impact"/>
              </a:rPr>
              <a:t>ОТЛОВЛЕНО животных без владельцев:</a:t>
            </a:r>
            <a:endParaRPr b="0"/>
          </a:p>
          <a:p>
            <a:pPr algn="ctr" defTabSz="685800">
              <a:buClrTx/>
              <a:defRPr/>
            </a:pPr>
            <a:r>
              <a:rPr lang="ru-RU" b="0">
                <a:solidFill>
                  <a:srgbClr val="12B34F">
                    <a:lumMod val="75000"/>
                  </a:srgbClr>
                </a:solidFill>
                <a:latin typeface="Impact"/>
              </a:rPr>
              <a:t>В 2021 году – 5432</a:t>
            </a:r>
            <a:endParaRPr b="0"/>
          </a:p>
          <a:p>
            <a:pPr algn="ctr" defTabSz="685800">
              <a:buClrTx/>
              <a:defRPr/>
            </a:pPr>
            <a:r>
              <a:rPr lang="ru-RU" b="0">
                <a:solidFill>
                  <a:srgbClr val="12B34F">
                    <a:lumMod val="75000"/>
                  </a:srgbClr>
                </a:solidFill>
                <a:latin typeface="Impact"/>
              </a:rPr>
              <a:t>В 2022 году – 5331</a:t>
            </a:r>
            <a:endParaRPr b="0"/>
          </a:p>
          <a:p>
            <a:pPr algn="ctr" defTabSz="685800">
              <a:buClrTx/>
              <a:defRPr/>
            </a:pPr>
            <a:r>
              <a:rPr lang="ru-RU" b="0">
                <a:solidFill>
                  <a:srgbClr val="12B34F">
                    <a:lumMod val="75000"/>
                  </a:srgbClr>
                </a:solidFill>
                <a:latin typeface="Impact"/>
              </a:rPr>
              <a:t>В 2023 году (9 месяцев) - 3571</a:t>
            </a:r>
            <a:endParaRPr b="0">
              <a:solidFill>
                <a:srgbClr val="12B34F">
                  <a:lumMod val="75000"/>
                </a:srgbClr>
              </a:solidFill>
              <a:latin typeface="Impac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3282489" y="2554022"/>
            <a:ext cx="2597223" cy="1998061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ru-RU" sz="1500">
                <a:solidFill>
                  <a:schemeClr val="accent1">
                    <a:lumMod val="50000"/>
                  </a:schemeClr>
                </a:solidFill>
                <a:latin typeface="Impact"/>
              </a:rPr>
              <a:t>Стерилизовано: </a:t>
            </a:r>
            <a:endParaRPr/>
          </a:p>
          <a:p>
            <a:pPr algn="ctr" defTabSz="685800">
              <a:buClrTx/>
              <a:defRPr/>
            </a:pPr>
            <a:endParaRPr>
              <a:solidFill>
                <a:schemeClr val="accent1">
                  <a:lumMod val="50000"/>
                </a:schemeClr>
              </a:solidFill>
            </a:endParaRPr>
          </a:p>
          <a:p>
            <a:pPr algn="ctr" defTabSz="685800">
              <a:buClrTx/>
              <a:defRPr/>
            </a:pPr>
            <a:r>
              <a:rPr lang="ru-RU" sz="1500">
                <a:solidFill>
                  <a:schemeClr val="accent1">
                    <a:lumMod val="50000"/>
                  </a:schemeClr>
                </a:solidFill>
                <a:latin typeface="Impact"/>
              </a:rPr>
              <a:t>2021 год - 3451 </a:t>
            </a:r>
            <a:endParaRPr>
              <a:solidFill>
                <a:schemeClr val="accent1">
                  <a:lumMod val="50000"/>
                </a:schemeClr>
              </a:solidFill>
            </a:endParaRPr>
          </a:p>
          <a:p>
            <a:pPr algn="ctr" defTabSz="685800">
              <a:buClrTx/>
              <a:defRPr/>
            </a:pPr>
            <a:r>
              <a:rPr lang="ru-RU" sz="1500">
                <a:solidFill>
                  <a:schemeClr val="accent1">
                    <a:lumMod val="50000"/>
                  </a:schemeClr>
                </a:solidFill>
                <a:latin typeface="Impact"/>
              </a:rPr>
              <a:t>2022 год -3181 </a:t>
            </a:r>
            <a:endParaRPr>
              <a:solidFill>
                <a:schemeClr val="accent1">
                  <a:lumMod val="50000"/>
                </a:schemeClr>
              </a:solidFill>
            </a:endParaRPr>
          </a:p>
          <a:p>
            <a:pPr algn="ctr" defTabSz="685800">
              <a:buClrTx/>
              <a:defRPr/>
            </a:pPr>
            <a:r>
              <a:rPr lang="ru-RU" sz="1500">
                <a:solidFill>
                  <a:schemeClr val="accent1">
                    <a:lumMod val="50000"/>
                  </a:schemeClr>
                </a:solidFill>
                <a:latin typeface="Impact"/>
              </a:rPr>
              <a:t>2023 год (9 мес.) - 1448 </a:t>
            </a:r>
            <a:endParaRPr/>
          </a:p>
        </p:txBody>
      </p:sp>
      <p:sp>
        <p:nvSpPr>
          <p:cNvPr id="10" name="Прямоугольник с двумя усеченными соседними углами 9"/>
          <p:cNvSpPr/>
          <p:nvPr/>
        </p:nvSpPr>
        <p:spPr bwMode="auto">
          <a:xfrm>
            <a:off x="372449" y="4863561"/>
            <a:ext cx="2028825" cy="1309254"/>
          </a:xfrm>
          <a:prstGeom prst="snip2SameRect">
            <a:avLst>
              <a:gd name="adj1" fmla="val 16667"/>
              <a:gd name="adj2" fmla="val 0"/>
            </a:avLst>
          </a:prstGeom>
          <a:solidFill>
            <a:srgbClr val="FFFFFF"/>
          </a:solidFill>
          <a:ln w="26425" cap="flat" cmpd="sng" algn="ctr">
            <a:solidFill>
              <a:srgbClr val="0E8C3E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800" b="0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mpact"/>
                <a:ea typeface="+mn-ea"/>
                <a:cs typeface="+mn-cs"/>
              </a:rPr>
              <a:t>1687 </a:t>
            </a:r>
            <a:endParaRPr sz="1400" b="0">
              <a:solidFill>
                <a:schemeClr val="accent1">
                  <a:lumMod val="50000"/>
                </a:schemeClr>
              </a:solidFill>
            </a:endParaRPr>
          </a:p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300" b="0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mpact"/>
                <a:ea typeface="+mn-ea"/>
                <a:cs typeface="+mn-cs"/>
              </a:rPr>
              <a:t>возвращено прежним владельцам и передано новым владельцам</a:t>
            </a:r>
            <a:endParaRPr sz="13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Прямоугольник с двумя усеченными соседними углами 10"/>
          <p:cNvSpPr/>
          <p:nvPr/>
        </p:nvSpPr>
        <p:spPr bwMode="auto">
          <a:xfrm>
            <a:off x="2590816" y="4871079"/>
            <a:ext cx="1990284" cy="1309253"/>
          </a:xfrm>
          <a:prstGeom prst="snip2SameRect">
            <a:avLst>
              <a:gd name="adj1" fmla="val 16667"/>
              <a:gd name="adj2" fmla="val 0"/>
            </a:avLst>
          </a:prstGeom>
          <a:solidFill>
            <a:srgbClr val="FFFFFF"/>
          </a:solidFill>
          <a:ln w="26425" cap="flat" cmpd="sng" algn="ctr">
            <a:solidFill>
              <a:srgbClr val="0E8C3E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0">
                <a:solidFill>
                  <a:schemeClr val="accent1">
                    <a:lumMod val="50000"/>
                  </a:schemeClr>
                </a:solidFill>
                <a:latin typeface="Impact"/>
                <a:ea typeface="+mn-ea"/>
                <a:cs typeface="+mn-cs"/>
              </a:rPr>
              <a:t>21</a:t>
            </a:r>
            <a:r>
              <a:rPr lang="ru-RU" sz="1300" b="0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mpact"/>
                <a:ea typeface="+mn-ea"/>
                <a:cs typeface="+mn-cs"/>
              </a:rPr>
              <a:t> - умерщвлены по ветеринарным показаниям,</a:t>
            </a:r>
            <a:endParaRPr sz="1300">
              <a:solidFill>
                <a:schemeClr val="accent1">
                  <a:lumMod val="50000"/>
                </a:schemeClr>
              </a:solidFill>
            </a:endParaRPr>
          </a:p>
          <a:p>
            <a:pPr marL="0" marR="0" lvl="0" indent="0" algn="just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0">
                <a:solidFill>
                  <a:schemeClr val="accent1">
                    <a:lumMod val="50000"/>
                  </a:schemeClr>
                </a:solidFill>
                <a:latin typeface="Impact"/>
                <a:ea typeface="+mn-ea"/>
                <a:cs typeface="+mn-cs"/>
              </a:rPr>
              <a:t>1222</a:t>
            </a:r>
            <a:r>
              <a:rPr lang="ru-RU" sz="1300" b="0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mpact"/>
                <a:ea typeface="+mn-ea"/>
                <a:cs typeface="+mn-cs"/>
              </a:rPr>
              <a:t> - пали от болезней</a:t>
            </a:r>
            <a:endParaRPr sz="13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Прямоугольник с двумя усеченными соседними углами 11"/>
          <p:cNvSpPr/>
          <p:nvPr/>
        </p:nvSpPr>
        <p:spPr bwMode="auto">
          <a:xfrm>
            <a:off x="4726947" y="4871079"/>
            <a:ext cx="1927330" cy="1309254"/>
          </a:xfrm>
          <a:prstGeom prst="snip2SameRect">
            <a:avLst>
              <a:gd name="adj1" fmla="val 16667"/>
              <a:gd name="adj2" fmla="val 0"/>
            </a:avLst>
          </a:prstGeom>
          <a:solidFill>
            <a:srgbClr val="FFFFFF"/>
          </a:solidFill>
          <a:ln w="26425" cap="flat" cmpd="sng" algn="ctr">
            <a:solidFill>
              <a:srgbClr val="0E8C3E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800" b="0">
                <a:solidFill>
                  <a:schemeClr val="accent1">
                    <a:lumMod val="50000"/>
                  </a:schemeClr>
                </a:solidFill>
                <a:latin typeface="Impact"/>
                <a:ea typeface="+mn-ea"/>
                <a:cs typeface="+mn-cs"/>
              </a:rPr>
              <a:t>3640</a:t>
            </a:r>
            <a:r>
              <a:rPr lang="ru-RU" sz="1800" b="0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mpact"/>
                <a:ea typeface="+mn-ea"/>
                <a:cs typeface="+mn-cs"/>
              </a:rPr>
              <a:t> </a:t>
            </a:r>
            <a:endParaRPr sz="1400" b="0">
              <a:solidFill>
                <a:schemeClr val="accent1">
                  <a:lumMod val="50000"/>
                </a:schemeClr>
              </a:solidFill>
            </a:endParaRPr>
          </a:p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300" b="0" i="0" u="none" strike="noStrike" cap="none" spc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mpact"/>
                <a:ea typeface="+mn-ea"/>
                <a:cs typeface="+mn-cs"/>
              </a:rPr>
              <a:t>на постоянном содержании в приюте (из них 2010 – агрессивные)</a:t>
            </a:r>
            <a:endParaRPr sz="13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378565" y="2554023"/>
            <a:ext cx="2498958" cy="1998061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</a:rPr>
              <a:t>Вакцинировано:</a:t>
            </a:r>
            <a:endParaRPr/>
          </a:p>
          <a:p>
            <a:pPr algn="ctr">
              <a:defRPr/>
            </a:pPr>
            <a:endParaRPr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</a:rPr>
              <a:t>В 2021 году – 4732</a:t>
            </a:r>
            <a:endParaRPr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</a:rPr>
              <a:t>В 2022 году – 4562</a:t>
            </a:r>
            <a:endParaRPr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</a:rPr>
              <a:t>В 2023 году (9 мес.) - 2246</a:t>
            </a:r>
            <a:endParaRPr>
              <a:solidFill>
                <a:schemeClr val="accent1">
                  <a:lumMod val="50000"/>
                </a:schemeClr>
              </a:solidFill>
              <a:latin typeface="Impact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 bwMode="auto">
          <a:xfrm>
            <a:off x="6326185" y="2554022"/>
            <a:ext cx="2457450" cy="1998061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</a:rPr>
              <a:t>Маркировано:</a:t>
            </a:r>
            <a:endParaRPr/>
          </a:p>
          <a:p>
            <a:pPr algn="ctr">
              <a:defRPr/>
            </a:pPr>
            <a:endParaRPr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</a:rPr>
              <a:t>В 2021 году – 4018</a:t>
            </a:r>
            <a:endParaRPr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</a:rPr>
              <a:t>В 2022 году – 3181</a:t>
            </a:r>
            <a:endParaRPr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Impact"/>
              </a:rPr>
              <a:t>В 2023 году (9 мес.) - 1448</a:t>
            </a:r>
            <a:endParaRPr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endParaRPr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52961272" name="Google Shape;116;p15"/>
          <p:cNvSpPr/>
          <p:nvPr/>
        </p:nvSpPr>
        <p:spPr bwMode="auto">
          <a:xfrm rot="10799989" flipH="1">
            <a:off x="129178" y="979974"/>
            <a:ext cx="8603357" cy="4559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2350"/>
              </a:srgbClr>
            </a:outerShdw>
          </a:effectLst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/>
              <a:buNone/>
              <a:defRPr/>
            </a:pPr>
            <a:endParaRPr>
              <a:solidFill>
                <a:srgbClr val="FFFFFF"/>
              </a:solidFill>
              <a:latin typeface="Montserrat SemiBold"/>
              <a:ea typeface="Montserrat SemiBold"/>
              <a:cs typeface="Montserrat SemiBold"/>
            </a:endParaRPr>
          </a:p>
        </p:txBody>
      </p:sp>
      <p:sp>
        <p:nvSpPr>
          <p:cNvPr id="2015235276" name="Прямоугольник с двумя усеченными соседними углами 11"/>
          <p:cNvSpPr/>
          <p:nvPr/>
        </p:nvSpPr>
        <p:spPr bwMode="auto">
          <a:xfrm>
            <a:off x="6805204" y="4871079"/>
            <a:ext cx="1927329" cy="1309253"/>
          </a:xfrm>
          <a:prstGeom prst="snip2SameRect">
            <a:avLst>
              <a:gd name="adj1" fmla="val 16667"/>
              <a:gd name="adj2" fmla="val 0"/>
            </a:avLst>
          </a:prstGeom>
          <a:solidFill>
            <a:srgbClr val="FFFFFF"/>
          </a:solidFill>
          <a:ln w="26425" cap="flat" cmpd="sng" algn="ctr">
            <a:solidFill>
              <a:srgbClr val="0E8C3E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800" b="0">
                <a:solidFill>
                  <a:schemeClr val="accent1">
                    <a:lumMod val="50000"/>
                  </a:schemeClr>
                </a:solidFill>
                <a:latin typeface="Impact"/>
                <a:ea typeface="Arial"/>
                <a:cs typeface="Arial"/>
              </a:rPr>
              <a:t>628</a:t>
            </a:r>
            <a:endParaRPr/>
          </a:p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300" b="0">
                <a:solidFill>
                  <a:schemeClr val="accent1">
                    <a:lumMod val="50000"/>
                  </a:schemeClr>
                </a:solidFill>
                <a:latin typeface="Impact"/>
                <a:ea typeface="Arial"/>
                <a:cs typeface="Arial"/>
              </a:rPr>
              <a:t>животных без владельцев перешло в собственность МО</a:t>
            </a:r>
            <a:endParaRPr sz="1300" b="0">
              <a:solidFill>
                <a:schemeClr val="accent1">
                  <a:lumMod val="50000"/>
                </a:schemeClr>
              </a:solidFill>
              <a:latin typeface="Impact"/>
              <a:ea typeface="Arial"/>
              <a:cs typeface="Arial"/>
            </a:endParaRPr>
          </a:p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sz="1400" b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 bwMode="auto"/>
        <p:txBody>
          <a:bodyPr/>
          <a:lstStyle/>
          <a:p>
            <a:pPr>
              <a:defRPr/>
            </a:pPr>
            <a:fld id="{00000000-1234-1234-1234-123412341234}" type="slidenum">
              <a:rPr lang="ru-RU"/>
              <a:t/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xmlns:a="http://schemas.openxmlformats.org/drawingml/2006/main" noGrp="1"/>
          </p:cNvGraphicFramePr>
          <p:nvPr/>
        </p:nvGraphicFramePr>
        <p:xfrm>
          <a:off x="251306" y="1104003"/>
          <a:ext cx="8503451" cy="5330255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3708909"/>
                <a:gridCol w="2206166"/>
                <a:gridCol w="2588376"/>
              </a:tblGrid>
              <a:tr h="546350">
                <a:tc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 marL="7464" marR="7464" marT="7464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300" b="0" i="0" u="none" strike="noStrike" cap="none" spc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300" b="0" i="0" u="none" strike="noStrike" cap="none" spc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Всего </a:t>
                      </a:r>
                      <a:r>
                        <a:rPr lang="ru-RU" sz="1300" b="0" i="0" u="none" strike="noStrike" cap="none" spc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в приютах</a:t>
                      </a: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*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  <a:p>
                      <a:pPr>
                        <a:defRPr/>
                      </a:pPr>
                      <a:endParaRPr lang="ru-RU" sz="13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ea typeface="Impact"/>
                        <a:cs typeface="Impact"/>
                      </a:endParaRPr>
                    </a:p>
                  </a:txBody>
                  <a:tcPr marL="7463" marR="7463" marT="7463" marB="0" anchor="ctr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Оформлены </a:t>
                      </a: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в собственность МО*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ctr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Нефтеюганск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198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168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Нефтеюганский район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289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166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Мегион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225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139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Белоярский район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221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62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Нягань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148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38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Югорск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139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38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Радужный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50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17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Березовский район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22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0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Когалым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72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0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Кондинский район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78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0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Лангепас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2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0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Нижневартовск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313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0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Нижневартовский район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43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0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Октябрьский район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41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0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Покачи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3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0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Пыть-Ях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144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0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Советский район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163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0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Сургут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731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0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Сургутский район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677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0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Урай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0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0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Ханты-Мансийск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181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0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Ханты-Мансийский район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91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0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28095"/>
                    </a:solidFill>
                  </a:tcPr>
                </a:tc>
              </a:tr>
              <a:tr h="20450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 ВСЕГО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3 831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3" marR="7463" marT="7463" marB="0" anchor="b">
                    <a:lnL w="6350" algn="ctr">
                      <a:solidFill>
                        <a:srgbClr val="000000"/>
                      </a:solidFill>
                    </a:lnL>
                    <a:lnR w="6349" algn="ctr">
                      <a:solidFill>
                        <a:srgbClr val="000000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628</a:t>
                      </a:r>
                      <a:endParaRPr sz="130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 marL="7464" marR="7464" marT="7464" marB="0" anchor="b">
                    <a:lnL w="6349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28188529" name="Google Shape;116;p15"/>
          <p:cNvSpPr/>
          <p:nvPr/>
        </p:nvSpPr>
        <p:spPr bwMode="auto">
          <a:xfrm rot="10799989" flipH="1">
            <a:off x="157753" y="693984"/>
            <a:ext cx="8603357" cy="4559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2350"/>
              </a:srgbClr>
            </a:outerShdw>
          </a:effectLst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/>
              <a:buNone/>
              <a:defRPr/>
            </a:pPr>
            <a:endParaRPr>
              <a:solidFill>
                <a:srgbClr val="FFFFFF"/>
              </a:solidFill>
              <a:latin typeface="Montserrat SemiBold"/>
              <a:ea typeface="Montserrat SemiBold"/>
              <a:cs typeface="Montserrat SemiBold"/>
            </a:endParaRPr>
          </a:p>
        </p:txBody>
      </p:sp>
      <p:sp>
        <p:nvSpPr>
          <p:cNvPr id="1919571729" name="TextBox 1919571728"/>
          <p:cNvSpPr txBox="1"/>
          <p:nvPr/>
        </p:nvSpPr>
        <p:spPr bwMode="auto">
          <a:xfrm>
            <a:off x="458433" y="716783"/>
            <a:ext cx="8232734" cy="33563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1600">
                <a:solidFill>
                  <a:schemeClr val="accent1">
                    <a:lumMod val="50000"/>
                  </a:schemeClr>
                </a:solidFill>
                <a:latin typeface="Impact"/>
              </a:rPr>
              <a:t>Переход в муниципальную собственность животных без владельцев</a:t>
            </a:r>
            <a:endParaRPr sz="1600">
              <a:solidFill>
                <a:schemeClr val="accent1">
                  <a:lumMod val="50000"/>
                </a:schemeClr>
              </a:solidFill>
              <a:latin typeface="Impact"/>
            </a:endParaRPr>
          </a:p>
        </p:txBody>
      </p:sp>
      <p:sp>
        <p:nvSpPr>
          <p:cNvPr id="317094230" name="Google Shape;387;g1485f915637_0_0"/>
          <p:cNvSpPr txBox="1">
            <a:spLocks noGrp="1"/>
          </p:cNvSpPr>
          <p:nvPr>
            <p:ph type="title"/>
          </p:nvPr>
        </p:nvSpPr>
        <p:spPr bwMode="auto">
          <a:xfrm>
            <a:off x="157752" y="-37559"/>
            <a:ext cx="8834099" cy="731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1800"/>
              <a:buFont typeface="Libre Franklin Medium"/>
              <a:buNone/>
              <a:defRPr/>
            </a:pPr>
            <a: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ea typeface="Montserrat SemiBold"/>
                <a:cs typeface="Montserrat SemiBold"/>
              </a:rPr>
              <a:t>О РЕАЛИЗАЦИИ НОВОЙ ПРАВОВОЙ КОНСТРУКЦИИ </a:t>
            </a:r>
            <a:endParaRPr sz="2000" b="0">
              <a:solidFill>
                <a:srgbClr val="1F3864"/>
              </a:solidFill>
              <a:latin typeface="Montserrat SemiBold"/>
              <a:ea typeface="Montserrat SemiBold"/>
              <a:cs typeface="Montserrat SemiBold"/>
            </a:endParaRPr>
          </a:p>
        </p:txBody>
      </p:sp>
      <p:sp>
        <p:nvSpPr>
          <p:cNvPr id="969667791" name="TextBox 969667790"/>
          <p:cNvSpPr txBox="1"/>
          <p:nvPr/>
        </p:nvSpPr>
        <p:spPr bwMode="auto">
          <a:xfrm>
            <a:off x="251306" y="6496468"/>
            <a:ext cx="2510863" cy="2137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ru-RU" sz="800">
                <a:solidFill>
                  <a:schemeClr val="accent1">
                    <a:lumMod val="50000"/>
                  </a:schemeClr>
                </a:solidFill>
                <a:latin typeface="Impact"/>
                <a:ea typeface="Impact"/>
                <a:cs typeface="Impact"/>
              </a:rPr>
              <a:t>*по данным ГИС «Домашние животные» на 23.11.2023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28" name="Google Shape;328;p17"/>
          <p:cNvSpPr txBox="1"/>
          <p:nvPr/>
        </p:nvSpPr>
        <p:spPr bwMode="auto">
          <a:xfrm>
            <a:off x="112138" y="1037724"/>
            <a:ext cx="8646900" cy="2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75" rIns="91400" bIns="45675" anchor="b" anchorCtr="0">
            <a:noAutofit/>
          </a:bodyPr>
          <a:lstStyle/>
          <a:p>
            <a:pPr>
              <a:lnSpc>
                <a:spcPct val="90000"/>
              </a:lnSpc>
              <a:buSzPts val="2000"/>
              <a:defRPr/>
            </a:pPr>
            <a:endParaRPr sz="2000" b="1" i="1">
              <a:solidFill>
                <a:srgbClr val="44546A"/>
              </a:solidFill>
              <a:latin typeface="Libre Franklin Medium"/>
              <a:ea typeface="Libre Franklin Medium"/>
              <a:cs typeface="Libre Franklin Medium"/>
            </a:endParaRPr>
          </a:p>
        </p:txBody>
      </p:sp>
      <p:sp>
        <p:nvSpPr>
          <p:cNvPr id="331" name="Google Shape;331;p17"/>
          <p:cNvSpPr txBox="1"/>
          <p:nvPr/>
        </p:nvSpPr>
        <p:spPr bwMode="auto">
          <a:xfrm>
            <a:off x="-22111" y="49823"/>
            <a:ext cx="9144000" cy="7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75" rIns="91400" bIns="45675" anchor="ctr" anchorCtr="0">
            <a:noAutofit/>
          </a:bodyPr>
          <a:lstStyle/>
          <a:p>
            <a:pPr algn="ctr">
              <a:lnSpc>
                <a:spcPct val="90000"/>
              </a:lnSpc>
              <a:buClr>
                <a:srgbClr val="44546A"/>
              </a:buClr>
              <a:buSzPts val="2000"/>
              <a:defRPr/>
            </a:pPr>
            <a: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ea typeface="Impact"/>
                <a:cs typeface="Impact"/>
              </a:rPr>
              <a:t>РЕЗУЛЬТАТЫ КОНТРОЛЯ (НАДЗОРА) В ОБЛАСТИ ОБРАЩЕНИЯ</a:t>
            </a:r>
            <a:endParaRPr sz="2400" b="0">
              <a:solidFill>
                <a:schemeClr val="tx2">
                  <a:lumMod val="25000"/>
                </a:schemeClr>
              </a:solidFill>
              <a:latin typeface="Impact"/>
              <a:ea typeface="Impact"/>
              <a:cs typeface="Impact"/>
            </a:endParaRPr>
          </a:p>
          <a:p>
            <a:pPr algn="ctr">
              <a:lnSpc>
                <a:spcPct val="90000"/>
              </a:lnSpc>
              <a:buClr>
                <a:srgbClr val="44546A"/>
              </a:buClr>
              <a:buSzPts val="2000"/>
              <a:defRPr/>
            </a:pPr>
            <a:r>
              <a:rPr lang="ru-RU" sz="2400" b="0">
                <a:solidFill>
                  <a:schemeClr val="tx2">
                    <a:lumMod val="25000"/>
                  </a:schemeClr>
                </a:solidFill>
                <a:latin typeface="Impact"/>
                <a:ea typeface="Impact"/>
                <a:cs typeface="Impact"/>
              </a:rPr>
              <a:t>С ЖИВОТНЫМИ И ИСПОЛНЕНИЯ ПОЛНОМОЧИЙ 2022-2023 ГОДЫ</a:t>
            </a:r>
            <a:endParaRPr sz="2400" b="0">
              <a:solidFill>
                <a:schemeClr val="tx2">
                  <a:lumMod val="25000"/>
                </a:schemeClr>
              </a:solidFill>
              <a:latin typeface="Impact"/>
              <a:ea typeface="Impact"/>
              <a:cs typeface="Impact"/>
            </a:endParaRPr>
          </a:p>
        </p:txBody>
      </p:sp>
      <p:graphicFrame>
        <p:nvGraphicFramePr>
          <p:cNvPr id="4" name="Таблица 3"/>
          <p:cNvGraphicFramePr>
            <a:graphicFrameLocks xmlns:a="http://schemas.openxmlformats.org/drawingml/2006/main" noGrp="1"/>
          </p:cNvGraphicFramePr>
          <p:nvPr/>
        </p:nvGraphicFramePr>
        <p:xfrm>
          <a:off x="276957" y="990099"/>
          <a:ext cx="8531465" cy="5733924"/>
        </p:xfrm>
        <a:graphic>
          <a:graphicData uri="http://schemas.openxmlformats.org/drawingml/2006/table">
            <a:tbl>
              <a:tblPr firstRow="1" firstCol="1" lastRow="0" lastCol="0" bandRow="1" bandCol="0">
                <a:tableStyleId>{EB344D84-9AFB-497E-A393-DC336BA19D2E}</a:tableStyleId>
              </a:tblPr>
              <a:tblGrid>
                <a:gridCol w="382577"/>
                <a:gridCol w="2907585"/>
                <a:gridCol w="849837"/>
                <a:gridCol w="1177330"/>
                <a:gridCol w="3214136"/>
              </a:tblGrid>
              <a:tr h="524764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latin typeface="Impact"/>
                          <a:ea typeface="Impact"/>
                          <a:cs typeface="Impact"/>
                        </a:rPr>
                        <a:t>№</a:t>
                      </a:r>
                      <a:endParaRPr sz="1350" b="0">
                        <a:latin typeface="Impact"/>
                        <a:cs typeface="Impact"/>
                      </a:endParaRPr>
                    </a:p>
                  </a:txBody>
                  <a:tcPr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latin typeface="Impact"/>
                          <a:ea typeface="Impact"/>
                          <a:cs typeface="Impact"/>
                        </a:rPr>
                        <a:t>Мероприятия</a:t>
                      </a:r>
                      <a:endParaRPr sz="1350" b="0">
                        <a:latin typeface="Impact"/>
                        <a:cs typeface="Impact"/>
                      </a:endParaRPr>
                    </a:p>
                  </a:txBody>
                  <a:tcPr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latin typeface="Impact"/>
                          <a:ea typeface="Impact"/>
                          <a:cs typeface="Impact"/>
                        </a:rPr>
                        <a:t>Ед. изм.</a:t>
                      </a:r>
                      <a:endParaRPr sz="1350" b="0">
                        <a:latin typeface="Impact"/>
                        <a:cs typeface="Impact"/>
                      </a:endParaRPr>
                    </a:p>
                  </a:txBody>
                  <a:tcPr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latin typeface="Impact"/>
                          <a:ea typeface="Impact"/>
                          <a:cs typeface="Impact"/>
                        </a:rPr>
                        <a:t>Количество</a:t>
                      </a:r>
                      <a:endParaRPr sz="1350" b="0">
                        <a:latin typeface="Impact"/>
                        <a:cs typeface="Impact"/>
                      </a:endParaRPr>
                    </a:p>
                  </a:txBody>
                  <a:tcPr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latin typeface="Impact"/>
                          <a:ea typeface="Impact"/>
                          <a:cs typeface="Impact"/>
                        </a:rPr>
                        <a:t>Ожидаемый эффект</a:t>
                      </a:r>
                      <a:endParaRPr sz="1350" b="0">
                        <a:latin typeface="Impact"/>
                        <a:cs typeface="Impact"/>
                      </a:endParaRPr>
                    </a:p>
                  </a:txBody>
                  <a:tcPr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043335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latin typeface="Impact"/>
                          <a:ea typeface="Impact"/>
                          <a:cs typeface="Impact"/>
                        </a:rPr>
                        <a:t>1.</a:t>
                      </a:r>
                      <a:endParaRPr sz="1350" b="0">
                        <a:latin typeface="Impact"/>
                        <a:cs typeface="Impact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Рейды по выявлению животных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без владельцев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ед.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5 962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Обеспечение безопасности населения, исключение жестокого обращения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с животными (выявление и оперативный отлов бродячих животных) 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391867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latin typeface="Impact"/>
                          <a:ea typeface="Impact"/>
                          <a:cs typeface="Impact"/>
                        </a:rPr>
                        <a:t>2.</a:t>
                      </a:r>
                      <a:endParaRPr sz="1350" b="0">
                        <a:latin typeface="Impact"/>
                        <a:cs typeface="Impact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Составлено протоколов 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об административном правонарушении по статье 20.4 Закона ХМАО-Югры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№ 102-оз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по статьям 8.52, 8.54 КоАП РФ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шт.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524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 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 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14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Воспитание ответственного обращения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с животными, повышение  безопасности населения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498273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latin typeface="Impact"/>
                          <a:ea typeface="Impact"/>
                          <a:cs typeface="Impact"/>
                        </a:rPr>
                        <a:t>3.</a:t>
                      </a:r>
                      <a:endParaRPr sz="1350" b="0">
                        <a:latin typeface="Impact"/>
                        <a:cs typeface="Impact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Выписано штрафов: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Impact"/>
                        <a:buChar char="–"/>
                        <a:tabLst>
                          <a:tab pos="457200" algn="l"/>
                        </a:tabLs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на сумму (тыс.руб.) по ст.20.4/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Impact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поступило в бюджет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Impact"/>
                        <a:buChar char="–"/>
                        <a:tabLst>
                          <a:tab pos="457200" algn="l"/>
                        </a:tabLs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на сумму (тыс.руб.) на ст. 8.52, 8.54/ поступило в бюджет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 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тыс. руб.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 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453,8/51,0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51,0/11,0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Возможность использовать поступающие финансовые средства штрафов на нужды муниципалитетов для организации мероприятий по развитию инфраструктуры населенных пунктов (дог-боксы, площадки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для выгула собак и прочее) 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969325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latin typeface="Impact"/>
                          <a:ea typeface="Impact"/>
                          <a:cs typeface="Impact"/>
                        </a:rPr>
                        <a:t>4.</a:t>
                      </a:r>
                      <a:endParaRPr sz="1350" b="0">
                        <a:latin typeface="Impact"/>
                        <a:cs typeface="Impact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Проведено проверок ОМСУ 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по исполнению переданного полномочия в области обращения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с животными без владельцев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ед.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14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50" b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Impact"/>
                          <a:ea typeface="Impact"/>
                          <a:cs typeface="Impact"/>
                        </a:rPr>
                        <a:t>Качественное исполнение ОМСУ переданного полномочия, обеспечение безопасности населения</a:t>
                      </a:r>
                      <a:endParaRPr sz="1350" b="0">
                        <a:solidFill>
                          <a:schemeClr val="accent1">
                            <a:lumMod val="50000"/>
                          </a:schemeClr>
                        </a:solidFill>
                        <a:latin typeface="Impact"/>
                        <a:cs typeface="Impact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</a:tbl>
          </a:graphicData>
        </a:graphic>
      </p:graphicFrame>
      <p:sp>
        <p:nvSpPr>
          <p:cNvPr id="1049986656" name="Google Shape;116;p15"/>
          <p:cNvSpPr/>
          <p:nvPr/>
        </p:nvSpPr>
        <p:spPr bwMode="auto">
          <a:xfrm rot="10799989" flipH="1">
            <a:off x="210524" y="816742"/>
            <a:ext cx="8548512" cy="4572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2350"/>
              </a:srgbClr>
            </a:outerShdw>
          </a:effectLst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/>
              <a:buNone/>
              <a:defRPr/>
            </a:pPr>
            <a:endParaRPr>
              <a:solidFill>
                <a:srgbClr val="FFFFFF"/>
              </a:solidFill>
              <a:latin typeface="Montserrat SemiBold"/>
              <a:ea typeface="Montserrat SemiBold"/>
              <a:cs typeface="Montserrat SemiBold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_rels/theme3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1_Office Them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3_Office Them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ppt/theme/theme3.xml><?xml version="1.0" encoding="utf-8"?>
<a:theme xmlns:a="http://schemas.openxmlformats.org/drawingml/2006/main" xmlns:r="http://schemas.openxmlformats.org/officeDocument/2006/relationships" xmlns:p="http://schemas.openxmlformats.org/presentationml/2006/main" name="2_Office Them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Р7-Офис/7.4.0.227</Application>
  <DocSecurity>0</DocSecurity>
  <PresentationFormat>Экран (4:3)</PresentationFormat>
  <Paragraphs>0</Paragraphs>
  <Slides>19</Slides>
  <Notes>19</Notes>
  <HiddenSlides>0</HiddenSlides>
  <MMClips>2</MMClips>
  <ScaleCrop>0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Theme 1</vt:lpstr>
      <vt:lpstr>Theme 2</vt:lpstr>
      <vt:lpstr>Theme 3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ПРОМЕЖУТОЧНЫЕ ИТОГИ РЕАЛИЗАЦИИ КОНЦЕПЦИИ ОБРАЩЕНИЯ С ЖИВОТНЫМИ В ХАНТЫ-МАНСИЙСКОМ АВТОНОМНОМ ОКРУГЕ – ЮГРЕ</dc:title>
  <dc:subject/>
  <dc:creator>user</dc:creator>
  <cp:keywords/>
  <dc:description/>
  <dc:identifier/>
  <dc:language/>
  <cp:lastModifiedBy/>
  <cp:revision>194</cp:revision>
  <dcterms:created xsi:type="dcterms:W3CDTF">2018-09-04T12:10:47Z</dcterms:created>
  <dcterms:modified xsi:type="dcterms:W3CDTF">2023-11-29T07:30:57Z</dcterms:modified>
  <cp:category/>
  <cp:contentStatus/>
  <cp:version/>
</cp:coreProperties>
</file>